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67" r:id="rId5"/>
    <p:sldId id="258" r:id="rId6"/>
    <p:sldId id="259" r:id="rId7"/>
    <p:sldId id="257" r:id="rId8"/>
    <p:sldId id="266" r:id="rId9"/>
    <p:sldId id="261" r:id="rId10"/>
    <p:sldId id="262" r:id="rId11"/>
    <p:sldId id="263" r:id="rId12"/>
    <p:sldId id="264" r:id="rId13"/>
    <p:sldId id="265" r:id="rId14"/>
  </p:sldIdLst>
  <p:sldSz cx="7772400" cy="10058400"/>
  <p:notesSz cx="7772400" cy="10058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pos="25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49E"/>
    <a:srgbClr val="706F6F"/>
    <a:srgbClr val="00B0F0"/>
    <a:srgbClr val="FFFFFF"/>
    <a:srgbClr val="66A740"/>
    <a:srgbClr val="F1F1F1"/>
    <a:srgbClr val="8781BD"/>
    <a:srgbClr val="00BA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2208" y="60"/>
      </p:cViewPr>
      <p:guideLst>
        <p:guide orient="horz" pos="2880"/>
        <p:guide pos="2160"/>
        <p:guide pos="25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cs typeface="BureauVeritas Thin Ult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cs typeface="BureauVeritas Thin Ult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cs typeface="BureauVeritas Thin Ult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cs typeface="BureauVeritas Thin Ult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g object 17"/>
          <p:cNvSpPr/>
          <p:nvPr/>
        </p:nvSpPr>
        <p:spPr>
          <a:xfrm>
            <a:off x="413048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0" y="0"/>
                </a:moveTo>
                <a:lnTo>
                  <a:pt x="100799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F3A2AB-47CC-6F11-F630-B464A0510928}"/>
              </a:ext>
            </a:extLst>
          </p:cNvPr>
          <p:cNvSpPr/>
          <p:nvPr userDrawn="1"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337818"/>
            <a:ext cx="3839210" cy="1470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cs typeface="BureauVeritas Thin UltCon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96499" y="2979759"/>
            <a:ext cx="3472815" cy="2971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EF925889-B90D-13A8-1D14-D03CA1607B48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2514600" y="9842500"/>
            <a:ext cx="2743200" cy="153888"/>
          </a:xfrm>
          <a:prstGeom prst="rect">
            <a:avLst/>
          </a:prstGeom>
        </p:spPr>
        <p:txBody>
          <a:bodyPr horzOverflow="overflow" wrap="square" lIns="0" tIns="0" rIns="0" bIns="0">
            <a:spAutoFit/>
          </a:bodyPr>
          <a:lstStyle/>
          <a:p>
            <a:pPr algn="ctr"/>
            <a:r>
              <a:rPr lang="it-IT" sz="1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Gruppo Bureau Veritas ǀ C2 - Documento interno</a:t>
            </a:r>
            <a:endParaRPr lang="sl-SI" sz="1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reauveritas.it/" TargetMode="External"/><Relationship Id="rId2" Type="http://schemas.openxmlformats.org/officeDocument/2006/relationships/hyperlink" Target="mailto:loghi@bureauveritas.com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bureauveritas.it/area-download/regolamenti-generali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comunicazione@bureauveritas.com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3">
            <a:extLst>
              <a:ext uri="{FF2B5EF4-FFF2-40B4-BE49-F238E27FC236}">
                <a16:creationId xmlns:a16="http://schemas.microsoft.com/office/drawing/2014/main" id="{DF82F063-1F83-32DE-F200-4D842EB14B0E}"/>
              </a:ext>
            </a:extLst>
          </p:cNvPr>
          <p:cNvGrpSpPr/>
          <p:nvPr/>
        </p:nvGrpSpPr>
        <p:grpSpPr>
          <a:xfrm>
            <a:off x="0" y="0"/>
            <a:ext cx="7772400" cy="10058400"/>
            <a:chOff x="0" y="0"/>
            <a:chExt cx="7772400" cy="10058400"/>
          </a:xfrm>
        </p:grpSpPr>
        <p:sp>
          <p:nvSpPr>
            <p:cNvPr id="3" name="object 4">
              <a:extLst>
                <a:ext uri="{FF2B5EF4-FFF2-40B4-BE49-F238E27FC236}">
                  <a16:creationId xmlns:a16="http://schemas.microsoft.com/office/drawing/2014/main" id="{D0B1E7FF-C65A-DDC3-E076-50500F6C2D7E}"/>
                </a:ext>
              </a:extLst>
            </p:cNvPr>
            <p:cNvSpPr/>
            <p:nvPr/>
          </p:nvSpPr>
          <p:spPr>
            <a:xfrm>
              <a:off x="413048" y="9676884"/>
              <a:ext cx="100965" cy="152400"/>
            </a:xfrm>
            <a:custGeom>
              <a:avLst/>
              <a:gdLst/>
              <a:ahLst/>
              <a:cxnLst/>
              <a:rect l="l" t="t" r="r" b="b"/>
              <a:pathLst>
                <a:path w="100965" h="152400">
                  <a:moveTo>
                    <a:pt x="0" y="0"/>
                  </a:moveTo>
                  <a:lnTo>
                    <a:pt x="100799" y="152400"/>
                  </a:lnTo>
                </a:path>
              </a:pathLst>
            </a:custGeom>
            <a:ln w="6350">
              <a:solidFill>
                <a:srgbClr val="6D6E71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5">
              <a:extLst>
                <a:ext uri="{FF2B5EF4-FFF2-40B4-BE49-F238E27FC236}">
                  <a16:creationId xmlns:a16="http://schemas.microsoft.com/office/drawing/2014/main" id="{646A0C4A-C022-D337-6146-843947348A9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7772400" cy="10058400"/>
            </a:xfrm>
            <a:prstGeom prst="rect">
              <a:avLst/>
            </a:prstGeom>
          </p:spPr>
        </p:pic>
        <p:pic>
          <p:nvPicPr>
            <p:cNvPr id="5" name="object 6">
              <a:extLst>
                <a:ext uri="{FF2B5EF4-FFF2-40B4-BE49-F238E27FC236}">
                  <a16:creationId xmlns:a16="http://schemas.microsoft.com/office/drawing/2014/main" id="{CFC758B7-4699-7CC2-BDA6-050B70BBD5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33949" y="8676413"/>
              <a:ext cx="508762" cy="632244"/>
            </a:xfrm>
            <a:prstGeom prst="rect">
              <a:avLst/>
            </a:prstGeom>
          </p:spPr>
        </p:pic>
        <p:sp>
          <p:nvSpPr>
            <p:cNvPr id="6" name="object 7">
              <a:extLst>
                <a:ext uri="{FF2B5EF4-FFF2-40B4-BE49-F238E27FC236}">
                  <a16:creationId xmlns:a16="http://schemas.microsoft.com/office/drawing/2014/main" id="{36378D3C-302B-AB74-CBBF-C14DDB4FC92F}"/>
                </a:ext>
              </a:extLst>
            </p:cNvPr>
            <p:cNvSpPr/>
            <p:nvPr/>
          </p:nvSpPr>
          <p:spPr>
            <a:xfrm>
              <a:off x="3521481" y="9349422"/>
              <a:ext cx="729615" cy="231775"/>
            </a:xfrm>
            <a:custGeom>
              <a:avLst/>
              <a:gdLst/>
              <a:ahLst/>
              <a:cxnLst/>
              <a:rect l="l" t="t" r="r" b="b"/>
              <a:pathLst>
                <a:path w="729614" h="231775">
                  <a:moveTo>
                    <a:pt x="107556" y="31597"/>
                  </a:moveTo>
                  <a:lnTo>
                    <a:pt x="103479" y="29222"/>
                  </a:lnTo>
                  <a:lnTo>
                    <a:pt x="81991" y="29222"/>
                  </a:lnTo>
                  <a:lnTo>
                    <a:pt x="81991" y="46037"/>
                  </a:lnTo>
                  <a:lnTo>
                    <a:pt x="99402" y="46037"/>
                  </a:lnTo>
                  <a:lnTo>
                    <a:pt x="104457" y="46037"/>
                  </a:lnTo>
                  <a:lnTo>
                    <a:pt x="107556" y="42595"/>
                  </a:lnTo>
                  <a:lnTo>
                    <a:pt x="107556" y="31597"/>
                  </a:lnTo>
                  <a:close/>
                </a:path>
                <a:path w="729614" h="231775">
                  <a:moveTo>
                    <a:pt x="109029" y="62242"/>
                  </a:moveTo>
                  <a:lnTo>
                    <a:pt x="105791" y="57607"/>
                  </a:lnTo>
                  <a:lnTo>
                    <a:pt x="93535" y="56845"/>
                  </a:lnTo>
                  <a:lnTo>
                    <a:pt x="82003" y="56870"/>
                  </a:lnTo>
                  <a:lnTo>
                    <a:pt x="81927" y="76492"/>
                  </a:lnTo>
                  <a:lnTo>
                    <a:pt x="96291" y="76301"/>
                  </a:lnTo>
                  <a:lnTo>
                    <a:pt x="96761" y="76492"/>
                  </a:lnTo>
                  <a:lnTo>
                    <a:pt x="106680" y="75323"/>
                  </a:lnTo>
                  <a:lnTo>
                    <a:pt x="109029" y="70904"/>
                  </a:lnTo>
                  <a:lnTo>
                    <a:pt x="109029" y="66586"/>
                  </a:lnTo>
                  <a:lnTo>
                    <a:pt x="109029" y="62242"/>
                  </a:lnTo>
                  <a:close/>
                </a:path>
                <a:path w="729614" h="231775">
                  <a:moveTo>
                    <a:pt x="305727" y="167144"/>
                  </a:moveTo>
                  <a:lnTo>
                    <a:pt x="305663" y="156883"/>
                  </a:lnTo>
                  <a:lnTo>
                    <a:pt x="301891" y="154076"/>
                  </a:lnTo>
                  <a:lnTo>
                    <a:pt x="297764" y="153758"/>
                  </a:lnTo>
                  <a:lnTo>
                    <a:pt x="293674" y="153390"/>
                  </a:lnTo>
                  <a:lnTo>
                    <a:pt x="286181" y="153885"/>
                  </a:lnTo>
                  <a:lnTo>
                    <a:pt x="279361" y="153758"/>
                  </a:lnTo>
                  <a:lnTo>
                    <a:pt x="279361" y="171704"/>
                  </a:lnTo>
                  <a:lnTo>
                    <a:pt x="292671" y="171767"/>
                  </a:lnTo>
                  <a:lnTo>
                    <a:pt x="294754" y="171704"/>
                  </a:lnTo>
                  <a:lnTo>
                    <a:pt x="298869" y="171272"/>
                  </a:lnTo>
                  <a:lnTo>
                    <a:pt x="303009" y="170865"/>
                  </a:lnTo>
                  <a:lnTo>
                    <a:pt x="305727" y="167144"/>
                  </a:lnTo>
                  <a:close/>
                </a:path>
                <a:path w="729614" h="231775">
                  <a:moveTo>
                    <a:pt x="330911" y="43357"/>
                  </a:moveTo>
                  <a:lnTo>
                    <a:pt x="330873" y="33121"/>
                  </a:lnTo>
                  <a:lnTo>
                    <a:pt x="327075" y="30365"/>
                  </a:lnTo>
                  <a:lnTo>
                    <a:pt x="322935" y="29959"/>
                  </a:lnTo>
                  <a:lnTo>
                    <a:pt x="318858" y="29629"/>
                  </a:lnTo>
                  <a:lnTo>
                    <a:pt x="311391" y="30099"/>
                  </a:lnTo>
                  <a:lnTo>
                    <a:pt x="304546" y="29959"/>
                  </a:lnTo>
                  <a:lnTo>
                    <a:pt x="304546" y="47917"/>
                  </a:lnTo>
                  <a:lnTo>
                    <a:pt x="317906" y="47967"/>
                  </a:lnTo>
                  <a:lnTo>
                    <a:pt x="319951" y="47891"/>
                  </a:lnTo>
                  <a:lnTo>
                    <a:pt x="324116" y="47536"/>
                  </a:lnTo>
                  <a:lnTo>
                    <a:pt x="328244" y="47104"/>
                  </a:lnTo>
                  <a:lnTo>
                    <a:pt x="330911" y="43357"/>
                  </a:lnTo>
                  <a:close/>
                </a:path>
                <a:path w="729614" h="231775">
                  <a:moveTo>
                    <a:pt x="538365" y="61290"/>
                  </a:moveTo>
                  <a:lnTo>
                    <a:pt x="529678" y="32169"/>
                  </a:lnTo>
                  <a:lnTo>
                    <a:pt x="520992" y="61290"/>
                  </a:lnTo>
                  <a:lnTo>
                    <a:pt x="538365" y="61290"/>
                  </a:lnTo>
                  <a:close/>
                </a:path>
                <a:path w="729614" h="231775">
                  <a:moveTo>
                    <a:pt x="551815" y="185242"/>
                  </a:moveTo>
                  <a:lnTo>
                    <a:pt x="543191" y="156070"/>
                  </a:lnTo>
                  <a:lnTo>
                    <a:pt x="534441" y="185242"/>
                  </a:lnTo>
                  <a:lnTo>
                    <a:pt x="551815" y="185242"/>
                  </a:lnTo>
                  <a:close/>
                </a:path>
                <a:path w="729614" h="231775">
                  <a:moveTo>
                    <a:pt x="729424" y="124028"/>
                  </a:moveTo>
                  <a:lnTo>
                    <a:pt x="666737" y="124028"/>
                  </a:lnTo>
                  <a:lnTo>
                    <a:pt x="666737" y="190207"/>
                  </a:lnTo>
                  <a:lnTo>
                    <a:pt x="665111" y="197904"/>
                  </a:lnTo>
                  <a:lnTo>
                    <a:pt x="664540" y="200393"/>
                  </a:lnTo>
                  <a:lnTo>
                    <a:pt x="658545" y="207657"/>
                  </a:lnTo>
                  <a:lnTo>
                    <a:pt x="649300" y="212077"/>
                  </a:lnTo>
                  <a:lnTo>
                    <a:pt x="637501" y="213550"/>
                  </a:lnTo>
                  <a:lnTo>
                    <a:pt x="628510" y="212077"/>
                  </a:lnTo>
                  <a:lnTo>
                    <a:pt x="623976" y="211328"/>
                  </a:lnTo>
                  <a:lnTo>
                    <a:pt x="614883" y="205676"/>
                  </a:lnTo>
                  <a:lnTo>
                    <a:pt x="609777" y="198120"/>
                  </a:lnTo>
                  <a:lnTo>
                    <a:pt x="608177" y="190207"/>
                  </a:lnTo>
                  <a:lnTo>
                    <a:pt x="621538" y="189699"/>
                  </a:lnTo>
                  <a:lnTo>
                    <a:pt x="621538" y="195237"/>
                  </a:lnTo>
                  <a:lnTo>
                    <a:pt x="626745" y="202438"/>
                  </a:lnTo>
                  <a:lnTo>
                    <a:pt x="643915" y="202438"/>
                  </a:lnTo>
                  <a:lnTo>
                    <a:pt x="652246" y="200850"/>
                  </a:lnTo>
                  <a:lnTo>
                    <a:pt x="652246" y="192671"/>
                  </a:lnTo>
                  <a:lnTo>
                    <a:pt x="649668" y="189699"/>
                  </a:lnTo>
                  <a:lnTo>
                    <a:pt x="645693" y="185115"/>
                  </a:lnTo>
                  <a:lnTo>
                    <a:pt x="631291" y="181127"/>
                  </a:lnTo>
                  <a:lnTo>
                    <a:pt x="616991" y="175552"/>
                  </a:lnTo>
                  <a:lnTo>
                    <a:pt x="615276" y="172453"/>
                  </a:lnTo>
                  <a:lnTo>
                    <a:pt x="610349" y="163055"/>
                  </a:lnTo>
                  <a:lnTo>
                    <a:pt x="611949" y="154190"/>
                  </a:lnTo>
                  <a:lnTo>
                    <a:pt x="637260" y="139839"/>
                  </a:lnTo>
                  <a:lnTo>
                    <a:pt x="652373" y="142621"/>
                  </a:lnTo>
                  <a:lnTo>
                    <a:pt x="660742" y="149059"/>
                  </a:lnTo>
                  <a:lnTo>
                    <a:pt x="663994" y="155663"/>
                  </a:lnTo>
                  <a:lnTo>
                    <a:pt x="664337" y="156451"/>
                  </a:lnTo>
                  <a:lnTo>
                    <a:pt x="665086" y="161620"/>
                  </a:lnTo>
                  <a:lnTo>
                    <a:pt x="651687" y="162102"/>
                  </a:lnTo>
                  <a:lnTo>
                    <a:pt x="651687" y="156451"/>
                  </a:lnTo>
                  <a:lnTo>
                    <a:pt x="648233" y="151218"/>
                  </a:lnTo>
                  <a:lnTo>
                    <a:pt x="628611" y="151218"/>
                  </a:lnTo>
                  <a:lnTo>
                    <a:pt x="624624" y="155663"/>
                  </a:lnTo>
                  <a:lnTo>
                    <a:pt x="624624" y="160528"/>
                  </a:lnTo>
                  <a:lnTo>
                    <a:pt x="631202" y="167119"/>
                  </a:lnTo>
                  <a:lnTo>
                    <a:pt x="645680" y="171196"/>
                  </a:lnTo>
                  <a:lnTo>
                    <a:pt x="660171" y="177330"/>
                  </a:lnTo>
                  <a:lnTo>
                    <a:pt x="666546" y="189699"/>
                  </a:lnTo>
                  <a:lnTo>
                    <a:pt x="666737" y="190207"/>
                  </a:lnTo>
                  <a:lnTo>
                    <a:pt x="666737" y="124028"/>
                  </a:lnTo>
                  <a:lnTo>
                    <a:pt x="575056" y="124028"/>
                  </a:lnTo>
                  <a:lnTo>
                    <a:pt x="575056" y="212077"/>
                  </a:lnTo>
                  <a:lnTo>
                    <a:pt x="560781" y="212077"/>
                  </a:lnTo>
                  <a:lnTo>
                    <a:pt x="555726" y="196786"/>
                  </a:lnTo>
                  <a:lnTo>
                    <a:pt x="530529" y="196786"/>
                  </a:lnTo>
                  <a:lnTo>
                    <a:pt x="525564" y="211797"/>
                  </a:lnTo>
                  <a:lnTo>
                    <a:pt x="525475" y="212077"/>
                  </a:lnTo>
                  <a:lnTo>
                    <a:pt x="511213" y="212077"/>
                  </a:lnTo>
                  <a:lnTo>
                    <a:pt x="535482" y="142811"/>
                  </a:lnTo>
                  <a:lnTo>
                    <a:pt x="535546" y="142621"/>
                  </a:lnTo>
                  <a:lnTo>
                    <a:pt x="535647" y="142341"/>
                  </a:lnTo>
                  <a:lnTo>
                    <a:pt x="550608" y="142341"/>
                  </a:lnTo>
                  <a:lnTo>
                    <a:pt x="574954" y="211797"/>
                  </a:lnTo>
                  <a:lnTo>
                    <a:pt x="575056" y="212077"/>
                  </a:lnTo>
                  <a:lnTo>
                    <a:pt x="575056" y="124028"/>
                  </a:lnTo>
                  <a:lnTo>
                    <a:pt x="483298" y="124028"/>
                  </a:lnTo>
                  <a:lnTo>
                    <a:pt x="483298" y="142811"/>
                  </a:lnTo>
                  <a:lnTo>
                    <a:pt x="483298" y="154190"/>
                  </a:lnTo>
                  <a:lnTo>
                    <a:pt x="462508" y="154190"/>
                  </a:lnTo>
                  <a:lnTo>
                    <a:pt x="462508" y="212077"/>
                  </a:lnTo>
                  <a:lnTo>
                    <a:pt x="448005" y="212077"/>
                  </a:lnTo>
                  <a:lnTo>
                    <a:pt x="447941" y="154190"/>
                  </a:lnTo>
                  <a:lnTo>
                    <a:pt x="427075" y="154190"/>
                  </a:lnTo>
                  <a:lnTo>
                    <a:pt x="427075" y="142811"/>
                  </a:lnTo>
                  <a:lnTo>
                    <a:pt x="483298" y="142811"/>
                  </a:lnTo>
                  <a:lnTo>
                    <a:pt x="483298" y="124028"/>
                  </a:lnTo>
                  <a:lnTo>
                    <a:pt x="386600" y="124028"/>
                  </a:lnTo>
                  <a:lnTo>
                    <a:pt x="386600" y="142341"/>
                  </a:lnTo>
                  <a:lnTo>
                    <a:pt x="386600" y="212077"/>
                  </a:lnTo>
                  <a:lnTo>
                    <a:pt x="372046" y="212077"/>
                  </a:lnTo>
                  <a:lnTo>
                    <a:pt x="372046" y="211797"/>
                  </a:lnTo>
                  <a:lnTo>
                    <a:pt x="372046" y="142341"/>
                  </a:lnTo>
                  <a:lnTo>
                    <a:pt x="386600" y="142341"/>
                  </a:lnTo>
                  <a:lnTo>
                    <a:pt x="386600" y="124028"/>
                  </a:lnTo>
                  <a:lnTo>
                    <a:pt x="320852" y="124028"/>
                  </a:lnTo>
                  <a:lnTo>
                    <a:pt x="320852" y="211797"/>
                  </a:lnTo>
                  <a:lnTo>
                    <a:pt x="307136" y="211797"/>
                  </a:lnTo>
                  <a:lnTo>
                    <a:pt x="305866" y="207657"/>
                  </a:lnTo>
                  <a:lnTo>
                    <a:pt x="305816" y="207479"/>
                  </a:lnTo>
                  <a:lnTo>
                    <a:pt x="305231" y="198120"/>
                  </a:lnTo>
                  <a:lnTo>
                    <a:pt x="305219" y="197904"/>
                  </a:lnTo>
                  <a:lnTo>
                    <a:pt x="302983" y="188188"/>
                  </a:lnTo>
                  <a:lnTo>
                    <a:pt x="296799" y="183438"/>
                  </a:lnTo>
                  <a:lnTo>
                    <a:pt x="291528" y="183146"/>
                  </a:lnTo>
                  <a:lnTo>
                    <a:pt x="288925" y="183146"/>
                  </a:lnTo>
                  <a:lnTo>
                    <a:pt x="284861" y="183438"/>
                  </a:lnTo>
                  <a:lnTo>
                    <a:pt x="279273" y="183438"/>
                  </a:lnTo>
                  <a:lnTo>
                    <a:pt x="279323" y="211797"/>
                  </a:lnTo>
                  <a:lnTo>
                    <a:pt x="264820" y="211797"/>
                  </a:lnTo>
                  <a:lnTo>
                    <a:pt x="264820" y="142341"/>
                  </a:lnTo>
                  <a:lnTo>
                    <a:pt x="297776" y="142341"/>
                  </a:lnTo>
                  <a:lnTo>
                    <a:pt x="320446" y="167119"/>
                  </a:lnTo>
                  <a:lnTo>
                    <a:pt x="320573" y="169164"/>
                  </a:lnTo>
                  <a:lnTo>
                    <a:pt x="320687" y="171196"/>
                  </a:lnTo>
                  <a:lnTo>
                    <a:pt x="320776" y="172453"/>
                  </a:lnTo>
                  <a:lnTo>
                    <a:pt x="313131" y="175552"/>
                  </a:lnTo>
                  <a:lnTo>
                    <a:pt x="305955" y="177876"/>
                  </a:lnTo>
                  <a:lnTo>
                    <a:pt x="314655" y="183146"/>
                  </a:lnTo>
                  <a:lnTo>
                    <a:pt x="317944" y="192062"/>
                  </a:lnTo>
                  <a:lnTo>
                    <a:pt x="318973" y="202438"/>
                  </a:lnTo>
                  <a:lnTo>
                    <a:pt x="320751" y="211328"/>
                  </a:lnTo>
                  <a:lnTo>
                    <a:pt x="320852" y="211797"/>
                  </a:lnTo>
                  <a:lnTo>
                    <a:pt x="320852" y="124028"/>
                  </a:lnTo>
                  <a:lnTo>
                    <a:pt x="215684" y="124028"/>
                  </a:lnTo>
                  <a:lnTo>
                    <a:pt x="215684" y="142341"/>
                  </a:lnTo>
                  <a:lnTo>
                    <a:pt x="215633" y="153784"/>
                  </a:lnTo>
                  <a:lnTo>
                    <a:pt x="179082" y="153784"/>
                  </a:lnTo>
                  <a:lnTo>
                    <a:pt x="179082" y="168846"/>
                  </a:lnTo>
                  <a:lnTo>
                    <a:pt x="210959" y="168846"/>
                  </a:lnTo>
                  <a:lnTo>
                    <a:pt x="210959" y="180911"/>
                  </a:lnTo>
                  <a:lnTo>
                    <a:pt x="179019" y="180911"/>
                  </a:lnTo>
                  <a:lnTo>
                    <a:pt x="179019" y="200393"/>
                  </a:lnTo>
                  <a:lnTo>
                    <a:pt x="215633" y="200393"/>
                  </a:lnTo>
                  <a:lnTo>
                    <a:pt x="215658" y="212077"/>
                  </a:lnTo>
                  <a:lnTo>
                    <a:pt x="164477" y="212077"/>
                  </a:lnTo>
                  <a:lnTo>
                    <a:pt x="164477" y="142341"/>
                  </a:lnTo>
                  <a:lnTo>
                    <a:pt x="215684" y="142341"/>
                  </a:lnTo>
                  <a:lnTo>
                    <a:pt x="215684" y="124028"/>
                  </a:lnTo>
                  <a:lnTo>
                    <a:pt x="122656" y="124028"/>
                  </a:lnTo>
                  <a:lnTo>
                    <a:pt x="122656" y="142341"/>
                  </a:lnTo>
                  <a:lnTo>
                    <a:pt x="99364" y="211797"/>
                  </a:lnTo>
                  <a:lnTo>
                    <a:pt x="99263" y="212077"/>
                  </a:lnTo>
                  <a:lnTo>
                    <a:pt x="85979" y="212077"/>
                  </a:lnTo>
                  <a:lnTo>
                    <a:pt x="62509" y="142811"/>
                  </a:lnTo>
                  <a:lnTo>
                    <a:pt x="62445" y="142621"/>
                  </a:lnTo>
                  <a:lnTo>
                    <a:pt x="62357" y="142341"/>
                  </a:lnTo>
                  <a:lnTo>
                    <a:pt x="77597" y="142341"/>
                  </a:lnTo>
                  <a:lnTo>
                    <a:pt x="81267" y="155663"/>
                  </a:lnTo>
                  <a:lnTo>
                    <a:pt x="84937" y="168846"/>
                  </a:lnTo>
                  <a:lnTo>
                    <a:pt x="88823" y="182143"/>
                  </a:lnTo>
                  <a:lnTo>
                    <a:pt x="92621" y="193890"/>
                  </a:lnTo>
                  <a:lnTo>
                    <a:pt x="96431" y="182143"/>
                  </a:lnTo>
                  <a:lnTo>
                    <a:pt x="100253" y="169164"/>
                  </a:lnTo>
                  <a:lnTo>
                    <a:pt x="107505" y="142811"/>
                  </a:lnTo>
                  <a:lnTo>
                    <a:pt x="107569" y="142621"/>
                  </a:lnTo>
                  <a:lnTo>
                    <a:pt x="107632" y="142341"/>
                  </a:lnTo>
                  <a:lnTo>
                    <a:pt x="122656" y="142341"/>
                  </a:lnTo>
                  <a:lnTo>
                    <a:pt x="122656" y="124028"/>
                  </a:lnTo>
                  <a:lnTo>
                    <a:pt x="0" y="124028"/>
                  </a:lnTo>
                  <a:lnTo>
                    <a:pt x="0" y="231228"/>
                  </a:lnTo>
                  <a:lnTo>
                    <a:pt x="729424" y="231228"/>
                  </a:lnTo>
                  <a:lnTo>
                    <a:pt x="729424" y="213550"/>
                  </a:lnTo>
                  <a:lnTo>
                    <a:pt x="729424" y="162102"/>
                  </a:lnTo>
                  <a:lnTo>
                    <a:pt x="729424" y="139839"/>
                  </a:lnTo>
                  <a:lnTo>
                    <a:pt x="729424" y="124028"/>
                  </a:lnTo>
                  <a:close/>
                </a:path>
                <a:path w="729614" h="231775">
                  <a:moveTo>
                    <a:pt x="729424" y="0"/>
                  </a:moveTo>
                  <a:lnTo>
                    <a:pt x="662063" y="0"/>
                  </a:lnTo>
                  <a:lnTo>
                    <a:pt x="662063" y="18643"/>
                  </a:lnTo>
                  <a:lnTo>
                    <a:pt x="662038" y="69430"/>
                  </a:lnTo>
                  <a:lnTo>
                    <a:pt x="661860" y="73050"/>
                  </a:lnTo>
                  <a:lnTo>
                    <a:pt x="661746" y="74498"/>
                  </a:lnTo>
                  <a:lnTo>
                    <a:pt x="660463" y="78917"/>
                  </a:lnTo>
                  <a:lnTo>
                    <a:pt x="660323" y="78917"/>
                  </a:lnTo>
                  <a:lnTo>
                    <a:pt x="655447" y="82905"/>
                  </a:lnTo>
                  <a:lnTo>
                    <a:pt x="649452" y="88061"/>
                  </a:lnTo>
                  <a:lnTo>
                    <a:pt x="648538" y="88061"/>
                  </a:lnTo>
                  <a:lnTo>
                    <a:pt x="641629" y="89814"/>
                  </a:lnTo>
                  <a:lnTo>
                    <a:pt x="626668" y="89814"/>
                  </a:lnTo>
                  <a:lnTo>
                    <a:pt x="619747" y="88061"/>
                  </a:lnTo>
                  <a:lnTo>
                    <a:pt x="618832" y="88061"/>
                  </a:lnTo>
                  <a:lnTo>
                    <a:pt x="612813" y="82905"/>
                  </a:lnTo>
                  <a:lnTo>
                    <a:pt x="607987" y="78917"/>
                  </a:lnTo>
                  <a:lnTo>
                    <a:pt x="607847" y="78917"/>
                  </a:lnTo>
                  <a:lnTo>
                    <a:pt x="606488" y="74498"/>
                  </a:lnTo>
                  <a:lnTo>
                    <a:pt x="606399" y="73050"/>
                  </a:lnTo>
                  <a:lnTo>
                    <a:pt x="606259" y="69430"/>
                  </a:lnTo>
                  <a:lnTo>
                    <a:pt x="606259" y="18643"/>
                  </a:lnTo>
                  <a:lnTo>
                    <a:pt x="620687" y="18643"/>
                  </a:lnTo>
                  <a:lnTo>
                    <a:pt x="620801" y="73050"/>
                  </a:lnTo>
                  <a:lnTo>
                    <a:pt x="620915" y="73431"/>
                  </a:lnTo>
                  <a:lnTo>
                    <a:pt x="624001" y="76352"/>
                  </a:lnTo>
                  <a:lnTo>
                    <a:pt x="627722" y="77800"/>
                  </a:lnTo>
                  <a:lnTo>
                    <a:pt x="630453" y="78917"/>
                  </a:lnTo>
                  <a:lnTo>
                    <a:pt x="637895" y="78917"/>
                  </a:lnTo>
                  <a:lnTo>
                    <a:pt x="640511" y="77800"/>
                  </a:lnTo>
                  <a:lnTo>
                    <a:pt x="644321" y="76352"/>
                  </a:lnTo>
                  <a:lnTo>
                    <a:pt x="647471" y="73050"/>
                  </a:lnTo>
                  <a:lnTo>
                    <a:pt x="647598" y="51790"/>
                  </a:lnTo>
                  <a:lnTo>
                    <a:pt x="647636" y="18643"/>
                  </a:lnTo>
                  <a:lnTo>
                    <a:pt x="662063" y="18643"/>
                  </a:lnTo>
                  <a:lnTo>
                    <a:pt x="662063" y="0"/>
                  </a:lnTo>
                  <a:lnTo>
                    <a:pt x="561555" y="0"/>
                  </a:lnTo>
                  <a:lnTo>
                    <a:pt x="561555" y="88061"/>
                  </a:lnTo>
                  <a:lnTo>
                    <a:pt x="547331" y="88061"/>
                  </a:lnTo>
                  <a:lnTo>
                    <a:pt x="542467" y="73431"/>
                  </a:lnTo>
                  <a:lnTo>
                    <a:pt x="542340" y="73050"/>
                  </a:lnTo>
                  <a:lnTo>
                    <a:pt x="517055" y="73050"/>
                  </a:lnTo>
                  <a:lnTo>
                    <a:pt x="512064" y="88061"/>
                  </a:lnTo>
                  <a:lnTo>
                    <a:pt x="497814" y="88061"/>
                  </a:lnTo>
                  <a:lnTo>
                    <a:pt x="522160" y="18453"/>
                  </a:lnTo>
                  <a:lnTo>
                    <a:pt x="537197" y="18440"/>
                  </a:lnTo>
                  <a:lnTo>
                    <a:pt x="561555" y="88061"/>
                  </a:lnTo>
                  <a:lnTo>
                    <a:pt x="561555" y="0"/>
                  </a:lnTo>
                  <a:lnTo>
                    <a:pt x="451243" y="0"/>
                  </a:lnTo>
                  <a:lnTo>
                    <a:pt x="451243" y="18516"/>
                  </a:lnTo>
                  <a:lnTo>
                    <a:pt x="451205" y="29806"/>
                  </a:lnTo>
                  <a:lnTo>
                    <a:pt x="414655" y="29806"/>
                  </a:lnTo>
                  <a:lnTo>
                    <a:pt x="414655" y="44805"/>
                  </a:lnTo>
                  <a:lnTo>
                    <a:pt x="446532" y="44805"/>
                  </a:lnTo>
                  <a:lnTo>
                    <a:pt x="446557" y="56896"/>
                  </a:lnTo>
                  <a:lnTo>
                    <a:pt x="414629" y="56896"/>
                  </a:lnTo>
                  <a:lnTo>
                    <a:pt x="414591" y="76352"/>
                  </a:lnTo>
                  <a:lnTo>
                    <a:pt x="451218" y="76352"/>
                  </a:lnTo>
                  <a:lnTo>
                    <a:pt x="451218" y="88061"/>
                  </a:lnTo>
                  <a:lnTo>
                    <a:pt x="400050" y="88061"/>
                  </a:lnTo>
                  <a:lnTo>
                    <a:pt x="400050" y="18567"/>
                  </a:lnTo>
                  <a:lnTo>
                    <a:pt x="451243" y="18516"/>
                  </a:lnTo>
                  <a:lnTo>
                    <a:pt x="451243" y="0"/>
                  </a:lnTo>
                  <a:lnTo>
                    <a:pt x="346075" y="0"/>
                  </a:lnTo>
                  <a:lnTo>
                    <a:pt x="346075" y="88061"/>
                  </a:lnTo>
                  <a:lnTo>
                    <a:pt x="332384" y="88061"/>
                  </a:lnTo>
                  <a:lnTo>
                    <a:pt x="331050" y="83731"/>
                  </a:lnTo>
                  <a:lnTo>
                    <a:pt x="330758" y="79057"/>
                  </a:lnTo>
                  <a:lnTo>
                    <a:pt x="330682" y="77800"/>
                  </a:lnTo>
                  <a:lnTo>
                    <a:pt x="330581" y="76352"/>
                  </a:lnTo>
                  <a:lnTo>
                    <a:pt x="330454" y="74358"/>
                  </a:lnTo>
                  <a:lnTo>
                    <a:pt x="330441" y="74142"/>
                  </a:lnTo>
                  <a:lnTo>
                    <a:pt x="328218" y="64427"/>
                  </a:lnTo>
                  <a:lnTo>
                    <a:pt x="322033" y="59690"/>
                  </a:lnTo>
                  <a:lnTo>
                    <a:pt x="316915" y="59372"/>
                  </a:lnTo>
                  <a:lnTo>
                    <a:pt x="313867" y="59372"/>
                  </a:lnTo>
                  <a:lnTo>
                    <a:pt x="309016" y="59690"/>
                  </a:lnTo>
                  <a:lnTo>
                    <a:pt x="304482" y="59690"/>
                  </a:lnTo>
                  <a:lnTo>
                    <a:pt x="304533" y="88061"/>
                  </a:lnTo>
                  <a:lnTo>
                    <a:pt x="290029" y="88061"/>
                  </a:lnTo>
                  <a:lnTo>
                    <a:pt x="290029" y="18643"/>
                  </a:lnTo>
                  <a:lnTo>
                    <a:pt x="318274" y="18643"/>
                  </a:lnTo>
                  <a:lnTo>
                    <a:pt x="323151" y="18643"/>
                  </a:lnTo>
                  <a:lnTo>
                    <a:pt x="330873" y="19773"/>
                  </a:lnTo>
                  <a:lnTo>
                    <a:pt x="337883" y="22733"/>
                  </a:lnTo>
                  <a:lnTo>
                    <a:pt x="342912" y="27698"/>
                  </a:lnTo>
                  <a:lnTo>
                    <a:pt x="345135" y="34950"/>
                  </a:lnTo>
                  <a:lnTo>
                    <a:pt x="345198" y="35153"/>
                  </a:lnTo>
                  <a:lnTo>
                    <a:pt x="345998" y="48679"/>
                  </a:lnTo>
                  <a:lnTo>
                    <a:pt x="338353" y="51790"/>
                  </a:lnTo>
                  <a:lnTo>
                    <a:pt x="331165" y="54114"/>
                  </a:lnTo>
                  <a:lnTo>
                    <a:pt x="339877" y="59372"/>
                  </a:lnTo>
                  <a:lnTo>
                    <a:pt x="343179" y="68287"/>
                  </a:lnTo>
                  <a:lnTo>
                    <a:pt x="344119" y="77800"/>
                  </a:lnTo>
                  <a:lnTo>
                    <a:pt x="344271" y="78917"/>
                  </a:lnTo>
                  <a:lnTo>
                    <a:pt x="346075" y="88061"/>
                  </a:lnTo>
                  <a:lnTo>
                    <a:pt x="346075" y="0"/>
                  </a:lnTo>
                  <a:lnTo>
                    <a:pt x="230441" y="0"/>
                  </a:lnTo>
                  <a:lnTo>
                    <a:pt x="230441" y="18643"/>
                  </a:lnTo>
                  <a:lnTo>
                    <a:pt x="230314" y="73050"/>
                  </a:lnTo>
                  <a:lnTo>
                    <a:pt x="230276" y="74498"/>
                  </a:lnTo>
                  <a:lnTo>
                    <a:pt x="229273" y="77800"/>
                  </a:lnTo>
                  <a:lnTo>
                    <a:pt x="228892" y="78917"/>
                  </a:lnTo>
                  <a:lnTo>
                    <a:pt x="224028" y="82905"/>
                  </a:lnTo>
                  <a:lnTo>
                    <a:pt x="218008" y="88061"/>
                  </a:lnTo>
                  <a:lnTo>
                    <a:pt x="217284" y="88061"/>
                  </a:lnTo>
                  <a:lnTo>
                    <a:pt x="210527" y="89814"/>
                  </a:lnTo>
                  <a:lnTo>
                    <a:pt x="194640" y="89814"/>
                  </a:lnTo>
                  <a:lnTo>
                    <a:pt x="187921" y="88061"/>
                  </a:lnTo>
                  <a:lnTo>
                    <a:pt x="187210" y="88061"/>
                  </a:lnTo>
                  <a:lnTo>
                    <a:pt x="181190" y="82905"/>
                  </a:lnTo>
                  <a:lnTo>
                    <a:pt x="176301" y="78917"/>
                  </a:lnTo>
                  <a:lnTo>
                    <a:pt x="175920" y="77800"/>
                  </a:lnTo>
                  <a:lnTo>
                    <a:pt x="174942" y="74498"/>
                  </a:lnTo>
                  <a:lnTo>
                    <a:pt x="174701" y="69430"/>
                  </a:lnTo>
                  <a:lnTo>
                    <a:pt x="174701" y="18643"/>
                  </a:lnTo>
                  <a:lnTo>
                    <a:pt x="189077" y="18643"/>
                  </a:lnTo>
                  <a:lnTo>
                    <a:pt x="189115" y="69265"/>
                  </a:lnTo>
                  <a:lnTo>
                    <a:pt x="189242" y="73431"/>
                  </a:lnTo>
                  <a:lnTo>
                    <a:pt x="192405" y="76492"/>
                  </a:lnTo>
                  <a:lnTo>
                    <a:pt x="196037" y="77800"/>
                  </a:lnTo>
                  <a:lnTo>
                    <a:pt x="198475" y="78917"/>
                  </a:lnTo>
                  <a:lnTo>
                    <a:pt x="199415" y="78917"/>
                  </a:lnTo>
                  <a:lnTo>
                    <a:pt x="200329" y="79057"/>
                  </a:lnTo>
                  <a:lnTo>
                    <a:pt x="204889" y="79057"/>
                  </a:lnTo>
                  <a:lnTo>
                    <a:pt x="205778" y="78917"/>
                  </a:lnTo>
                  <a:lnTo>
                    <a:pt x="206692" y="78917"/>
                  </a:lnTo>
                  <a:lnTo>
                    <a:pt x="209143" y="77800"/>
                  </a:lnTo>
                  <a:lnTo>
                    <a:pt x="212763" y="76492"/>
                  </a:lnTo>
                  <a:lnTo>
                    <a:pt x="216014" y="73050"/>
                  </a:lnTo>
                  <a:lnTo>
                    <a:pt x="216077" y="18643"/>
                  </a:lnTo>
                  <a:lnTo>
                    <a:pt x="230441" y="18643"/>
                  </a:lnTo>
                  <a:lnTo>
                    <a:pt x="230441" y="0"/>
                  </a:lnTo>
                  <a:lnTo>
                    <a:pt x="123609" y="0"/>
                  </a:lnTo>
                  <a:lnTo>
                    <a:pt x="123609" y="69430"/>
                  </a:lnTo>
                  <a:lnTo>
                    <a:pt x="122402" y="75666"/>
                  </a:lnTo>
                  <a:lnTo>
                    <a:pt x="118440" y="81699"/>
                  </a:lnTo>
                  <a:lnTo>
                    <a:pt x="111252" y="86245"/>
                  </a:lnTo>
                  <a:lnTo>
                    <a:pt x="100241" y="88061"/>
                  </a:lnTo>
                  <a:lnTo>
                    <a:pt x="67487" y="88061"/>
                  </a:lnTo>
                  <a:lnTo>
                    <a:pt x="67487" y="18643"/>
                  </a:lnTo>
                  <a:lnTo>
                    <a:pt x="102285" y="18643"/>
                  </a:lnTo>
                  <a:lnTo>
                    <a:pt x="110731" y="50888"/>
                  </a:lnTo>
                  <a:lnTo>
                    <a:pt x="118529" y="53047"/>
                  </a:lnTo>
                  <a:lnTo>
                    <a:pt x="123558" y="60198"/>
                  </a:lnTo>
                  <a:lnTo>
                    <a:pt x="123609" y="69430"/>
                  </a:lnTo>
                  <a:lnTo>
                    <a:pt x="123609" y="0"/>
                  </a:lnTo>
                  <a:lnTo>
                    <a:pt x="0" y="0"/>
                  </a:lnTo>
                  <a:lnTo>
                    <a:pt x="0" y="107137"/>
                  </a:lnTo>
                  <a:lnTo>
                    <a:pt x="729424" y="107137"/>
                  </a:lnTo>
                  <a:lnTo>
                    <a:pt x="729424" y="89814"/>
                  </a:lnTo>
                  <a:lnTo>
                    <a:pt x="729424" y="18643"/>
                  </a:lnTo>
                  <a:lnTo>
                    <a:pt x="729424" y="18249"/>
                  </a:lnTo>
                  <a:lnTo>
                    <a:pt x="7294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6400" y="378106"/>
            <a:ext cx="6959600" cy="22688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ts val="6000"/>
              </a:lnSpc>
              <a:spcBef>
                <a:spcPts val="100"/>
              </a:spcBef>
              <a:tabLst>
                <a:tab pos="2323465" algn="l"/>
                <a:tab pos="4634865" algn="l"/>
              </a:tabLst>
            </a:pPr>
            <a:r>
              <a:rPr lang="it-IT" sz="4800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</a:t>
            </a:r>
            <a:r>
              <a:rPr lang="it-IT" sz="48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LA VOSTRA CERTIFICAZIONE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86304" y="2819400"/>
            <a:ext cx="5226050" cy="1274708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12700" marR="5080">
              <a:lnSpc>
                <a:spcPts val="3200"/>
              </a:lnSpc>
              <a:spcBef>
                <a:spcPts val="340"/>
              </a:spcBef>
            </a:pPr>
            <a:r>
              <a:rPr lang="it-IT" sz="2800" b="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PRATICHE PER L’USO DEI MARCHI DI CERTIFICAZIONE</a:t>
            </a:r>
          </a:p>
        </p:txBody>
      </p:sp>
    </p:spTree>
    <p:extLst>
      <p:ext uri="{BB962C8B-B14F-4D97-AF65-F5344CB8AC3E}">
        <p14:creationId xmlns:p14="http://schemas.microsoft.com/office/powerpoint/2010/main" val="72774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8950145"/>
            <a:ext cx="1957070" cy="84433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5080">
              <a:lnSpc>
                <a:spcPct val="98500"/>
              </a:lnSpc>
              <a:spcBef>
                <a:spcPts val="114"/>
              </a:spcBef>
            </a:pPr>
            <a:r>
              <a:rPr lang="it-IT" sz="900" dirty="0">
                <a:solidFill>
                  <a:srgbClr val="231F20"/>
                </a:solidFill>
                <a:latin typeface="Arial"/>
                <a:cs typeface="Arial"/>
              </a:rPr>
              <a:t>Bureau Veritas Italia</a:t>
            </a:r>
          </a:p>
          <a:p>
            <a:pPr>
              <a:lnSpc>
                <a:spcPct val="100000"/>
              </a:lnSpc>
            </a:pPr>
            <a:r>
              <a:rPr lang="it-IT" sz="900" dirty="0">
                <a:solidFill>
                  <a:srgbClr val="00049E"/>
                </a:solidFill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loghi@bureauveritas.com</a:t>
            </a:r>
            <a:endParaRPr lang="it-IT" sz="900" dirty="0">
              <a:solidFill>
                <a:srgbClr val="00049E"/>
              </a:solidFill>
              <a:latin typeface="Arial"/>
              <a:cs typeface="Arial"/>
            </a:endParaRPr>
          </a:p>
          <a:p>
            <a:r>
              <a:rPr lang="it-IT" sz="900" dirty="0">
                <a:solidFill>
                  <a:srgbClr val="00049E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www.bureauveritas.it</a:t>
            </a:r>
            <a:r>
              <a:rPr lang="it-IT" sz="900" dirty="0">
                <a:solidFill>
                  <a:srgbClr val="00049E"/>
                </a:solidFill>
                <a:latin typeface="Arial"/>
                <a:cs typeface="Arial"/>
              </a:rPr>
              <a:t> </a:t>
            </a:r>
          </a:p>
          <a:p>
            <a:pPr>
              <a:lnSpc>
                <a:spcPct val="100000"/>
              </a:lnSpc>
            </a:pPr>
            <a:endParaRPr sz="1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900" dirty="0">
              <a:latin typeface="Arial"/>
              <a:cs typeface="Arial"/>
            </a:endParaRPr>
          </a:p>
          <a:p>
            <a:pPr marL="71755">
              <a:lnSpc>
                <a:spcPct val="100000"/>
              </a:lnSpc>
            </a:pPr>
            <a:r>
              <a:rPr lang="it-IT" sz="800" b="1" dirty="0">
                <a:solidFill>
                  <a:srgbClr val="6D6E71"/>
                </a:solidFill>
                <a:latin typeface="BureauVeritas ExtBd UltCond"/>
                <a:cs typeface="BureauVeritas ExtBd UltCond"/>
              </a:rPr>
              <a:t>10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7200" y="457200"/>
            <a:ext cx="6857999" cy="448919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44500" y="5076049"/>
            <a:ext cx="2927350" cy="18059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41705">
              <a:lnSpc>
                <a:spcPct val="111800"/>
              </a:lnSpc>
              <a:spcBef>
                <a:spcPts val="100"/>
              </a:spcBef>
            </a:pPr>
            <a:r>
              <a:rPr lang="it-IT" sz="1700" b="0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SHAPING A WORLD OF TRUST</a:t>
            </a: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Bureau Veritas è un’azienda Business-to-Business-to-Society che contribuisce a trasformare il mondo</a:t>
            </a:r>
          </a:p>
          <a:p>
            <a:pPr marL="12700" marR="75565">
              <a:lnSpc>
                <a:spcPct val="100000"/>
              </a:lnSpc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in cui viviamo. Leader mondiale nel comparto TIC (testing, ispezione e certificazione), aiuta i clienti di ogni settore a superare le sfide legate a qualità, salute e sicurezza, protezione dell’ambiente e responsabilità sociale.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214914" y="5106529"/>
            <a:ext cx="3252686" cy="17543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00000"/>
              </a:lnSpc>
              <a:spcBef>
                <a:spcPts val="100"/>
              </a:spcBef>
            </a:pPr>
            <a:r>
              <a:rPr lang="it-IT" sz="1700" b="0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CERTIFICAZIONE PER IL MIGLIORAMENTO CONTINUO</a:t>
            </a:r>
          </a:p>
          <a:p>
            <a:pPr marL="12700" marR="5080">
              <a:lnSpc>
                <a:spcPct val="100000"/>
              </a:lnSpc>
              <a:spcBef>
                <a:spcPts val="1060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Bureau Veritas è un ente certificatore leader al mondo. Supporta i clienti di ogni continente in modo che possano migliorare continuamente i loro sistemi di gestione e le loro performance organizzative,</a:t>
            </a:r>
          </a:p>
          <a:p>
            <a:pPr marL="12700" marR="252095">
              <a:lnSpc>
                <a:spcPct val="100000"/>
              </a:lnSpc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al fine di mitigare i rischi, raggiungere la compliance, accrescere la fiducia degli stakeholder e giungere all’eccellenza.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333715ED-9D1C-0475-6B04-35EF017027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15" y="8382000"/>
            <a:ext cx="1731969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175" y="0"/>
            <a:ext cx="7769224" cy="10058400"/>
            <a:chOff x="3175" y="0"/>
            <a:chExt cx="7769224" cy="10058400"/>
          </a:xfrm>
        </p:grpSpPr>
        <p:sp>
          <p:nvSpPr>
            <p:cNvPr id="4" name="object 4"/>
            <p:cNvSpPr/>
            <p:nvPr/>
          </p:nvSpPr>
          <p:spPr>
            <a:xfrm>
              <a:off x="3175" y="0"/>
              <a:ext cx="0" cy="10058400"/>
            </a:xfrm>
            <a:custGeom>
              <a:avLst/>
              <a:gdLst/>
              <a:ahLst/>
              <a:cxnLst/>
              <a:rect l="l" t="t" r="r" b="b"/>
              <a:pathLst>
                <a:path h="10058400">
                  <a:moveTo>
                    <a:pt x="0" y="0"/>
                  </a:moveTo>
                  <a:lnTo>
                    <a:pt x="0" y="10058400"/>
                  </a:lnTo>
                </a:path>
              </a:pathLst>
            </a:custGeom>
            <a:ln w="3175">
              <a:solidFill>
                <a:srgbClr val="93959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14892" y="7767637"/>
              <a:ext cx="6788150" cy="0"/>
            </a:xfrm>
            <a:custGeom>
              <a:avLst/>
              <a:gdLst/>
              <a:ahLst/>
              <a:cxnLst/>
              <a:rect l="l" t="t" r="r" b="b"/>
              <a:pathLst>
                <a:path w="6788150">
                  <a:moveTo>
                    <a:pt x="0" y="0"/>
                  </a:moveTo>
                  <a:lnTo>
                    <a:pt x="6787603" y="0"/>
                  </a:lnTo>
                </a:path>
              </a:pathLst>
            </a:custGeom>
            <a:ln w="952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1545" y="7762875"/>
              <a:ext cx="6840220" cy="9525"/>
            </a:xfrm>
            <a:custGeom>
              <a:avLst/>
              <a:gdLst/>
              <a:ahLst/>
              <a:cxnLst/>
              <a:rect l="l" t="t" r="r" b="b"/>
              <a:pathLst>
                <a:path w="684022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40"/>
                  </a:lnTo>
                  <a:lnTo>
                    <a:pt x="4762" y="9525"/>
                  </a:lnTo>
                  <a:lnTo>
                    <a:pt x="8128" y="8140"/>
                  </a:lnTo>
                  <a:lnTo>
                    <a:pt x="9525" y="4762"/>
                  </a:lnTo>
                  <a:close/>
                </a:path>
                <a:path w="6840220" h="9525">
                  <a:moveTo>
                    <a:pt x="6840004" y="4762"/>
                  </a:moveTo>
                  <a:lnTo>
                    <a:pt x="6838607" y="1397"/>
                  </a:lnTo>
                  <a:lnTo>
                    <a:pt x="6835241" y="0"/>
                  </a:lnTo>
                  <a:lnTo>
                    <a:pt x="6831876" y="1397"/>
                  </a:lnTo>
                  <a:lnTo>
                    <a:pt x="6830479" y="4762"/>
                  </a:lnTo>
                  <a:lnTo>
                    <a:pt x="6831876" y="8140"/>
                  </a:lnTo>
                  <a:lnTo>
                    <a:pt x="6835241" y="9525"/>
                  </a:lnTo>
                  <a:lnTo>
                    <a:pt x="6838607" y="8140"/>
                  </a:lnTo>
                  <a:lnTo>
                    <a:pt x="6840004" y="4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90542" y="8590931"/>
              <a:ext cx="6788150" cy="0"/>
            </a:xfrm>
            <a:custGeom>
              <a:avLst/>
              <a:gdLst/>
              <a:ahLst/>
              <a:cxnLst/>
              <a:rect l="l" t="t" r="r" b="b"/>
              <a:pathLst>
                <a:path w="6788150">
                  <a:moveTo>
                    <a:pt x="0" y="0"/>
                  </a:moveTo>
                  <a:lnTo>
                    <a:pt x="6787603" y="0"/>
                  </a:lnTo>
                </a:path>
              </a:pathLst>
            </a:custGeom>
            <a:ln w="952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7200" y="8586177"/>
              <a:ext cx="6840220" cy="9525"/>
            </a:xfrm>
            <a:custGeom>
              <a:avLst/>
              <a:gdLst/>
              <a:ahLst/>
              <a:cxnLst/>
              <a:rect l="l" t="t" r="r" b="b"/>
              <a:pathLst>
                <a:path w="684022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84" y="1397"/>
                  </a:lnTo>
                  <a:lnTo>
                    <a:pt x="0" y="4762"/>
                  </a:lnTo>
                  <a:lnTo>
                    <a:pt x="1384" y="8128"/>
                  </a:lnTo>
                  <a:lnTo>
                    <a:pt x="4762" y="9525"/>
                  </a:lnTo>
                  <a:lnTo>
                    <a:pt x="8128" y="8128"/>
                  </a:lnTo>
                  <a:lnTo>
                    <a:pt x="9525" y="4762"/>
                  </a:lnTo>
                  <a:close/>
                </a:path>
                <a:path w="6840220" h="9525">
                  <a:moveTo>
                    <a:pt x="6840004" y="4762"/>
                  </a:moveTo>
                  <a:lnTo>
                    <a:pt x="6838607" y="1397"/>
                  </a:lnTo>
                  <a:lnTo>
                    <a:pt x="6835241" y="0"/>
                  </a:lnTo>
                  <a:lnTo>
                    <a:pt x="6831863" y="1397"/>
                  </a:lnTo>
                  <a:lnTo>
                    <a:pt x="6830479" y="4762"/>
                  </a:lnTo>
                  <a:lnTo>
                    <a:pt x="6831863" y="8128"/>
                  </a:lnTo>
                  <a:lnTo>
                    <a:pt x="6835241" y="9525"/>
                  </a:lnTo>
                  <a:lnTo>
                    <a:pt x="6838607" y="8128"/>
                  </a:lnTo>
                  <a:lnTo>
                    <a:pt x="6840004" y="4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01963" y="7379436"/>
              <a:ext cx="220802" cy="22080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01963" y="8071912"/>
              <a:ext cx="220802" cy="22080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338002" y="0"/>
              <a:ext cx="3434397" cy="6248400"/>
            </a:xfrm>
            <a:prstGeom prst="rect">
              <a:avLst/>
            </a:prstGeom>
          </p:spPr>
        </p:pic>
      </p:grpSp>
      <p:sp>
        <p:nvSpPr>
          <p:cNvPr id="13" name="object 13"/>
          <p:cNvSpPr/>
          <p:nvPr/>
        </p:nvSpPr>
        <p:spPr>
          <a:xfrm>
            <a:off x="7136720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100799" y="0"/>
                </a:moveTo>
                <a:lnTo>
                  <a:pt x="0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444500" y="318768"/>
            <a:ext cx="1932305" cy="10170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0"/>
              </a:spcBef>
              <a:tabLst>
                <a:tab pos="1101725" algn="l"/>
              </a:tabLst>
            </a:pP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E DOVE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481549" y="7207275"/>
            <a:ext cx="6840220" cy="9525"/>
            <a:chOff x="481549" y="7207275"/>
            <a:chExt cx="6840220" cy="9525"/>
          </a:xfrm>
        </p:grpSpPr>
        <p:sp>
          <p:nvSpPr>
            <p:cNvPr id="16" name="object 16"/>
            <p:cNvSpPr/>
            <p:nvPr/>
          </p:nvSpPr>
          <p:spPr>
            <a:xfrm>
              <a:off x="514892" y="7212038"/>
              <a:ext cx="6788150" cy="0"/>
            </a:xfrm>
            <a:custGeom>
              <a:avLst/>
              <a:gdLst/>
              <a:ahLst/>
              <a:cxnLst/>
              <a:rect l="l" t="t" r="r" b="b"/>
              <a:pathLst>
                <a:path w="6788150">
                  <a:moveTo>
                    <a:pt x="0" y="0"/>
                  </a:moveTo>
                  <a:lnTo>
                    <a:pt x="6787603" y="0"/>
                  </a:lnTo>
                </a:path>
              </a:pathLst>
            </a:custGeom>
            <a:ln w="9525">
              <a:solidFill>
                <a:srgbClr val="231F20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1545" y="7207275"/>
              <a:ext cx="6840220" cy="9525"/>
            </a:xfrm>
            <a:custGeom>
              <a:avLst/>
              <a:gdLst/>
              <a:ahLst/>
              <a:cxnLst/>
              <a:rect l="l" t="t" r="r" b="b"/>
              <a:pathLst>
                <a:path w="6840220" h="9525">
                  <a:moveTo>
                    <a:pt x="9525" y="4762"/>
                  </a:moveTo>
                  <a:lnTo>
                    <a:pt x="8128" y="1397"/>
                  </a:lnTo>
                  <a:lnTo>
                    <a:pt x="4762" y="0"/>
                  </a:lnTo>
                  <a:lnTo>
                    <a:pt x="1397" y="1397"/>
                  </a:lnTo>
                  <a:lnTo>
                    <a:pt x="0" y="4762"/>
                  </a:lnTo>
                  <a:lnTo>
                    <a:pt x="1397" y="8140"/>
                  </a:lnTo>
                  <a:lnTo>
                    <a:pt x="4762" y="9525"/>
                  </a:lnTo>
                  <a:lnTo>
                    <a:pt x="8128" y="8140"/>
                  </a:lnTo>
                  <a:lnTo>
                    <a:pt x="9525" y="4762"/>
                  </a:lnTo>
                  <a:close/>
                </a:path>
                <a:path w="6840220" h="9525">
                  <a:moveTo>
                    <a:pt x="6840004" y="4762"/>
                  </a:moveTo>
                  <a:lnTo>
                    <a:pt x="6838607" y="1397"/>
                  </a:lnTo>
                  <a:lnTo>
                    <a:pt x="6835241" y="0"/>
                  </a:lnTo>
                  <a:lnTo>
                    <a:pt x="6831876" y="1397"/>
                  </a:lnTo>
                  <a:lnTo>
                    <a:pt x="6830479" y="4762"/>
                  </a:lnTo>
                  <a:lnTo>
                    <a:pt x="6831876" y="8140"/>
                  </a:lnTo>
                  <a:lnTo>
                    <a:pt x="6835241" y="9525"/>
                  </a:lnTo>
                  <a:lnTo>
                    <a:pt x="6838607" y="8140"/>
                  </a:lnTo>
                  <a:lnTo>
                    <a:pt x="6840004" y="476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01963" y="6892094"/>
            <a:ext cx="220802" cy="22080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487369" y="9415938"/>
            <a:ext cx="6828571" cy="405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50" b="1" i="1" dirty="0">
                <a:solidFill>
                  <a:schemeClr val="tx1"/>
                </a:solidFill>
                <a:latin typeface="Arial"/>
                <a:cs typeface="Arial"/>
              </a:rPr>
              <a:t>Nota: questo marchio di certificazione può essere supportato dal logo dell’ente di accreditamento che abbia rilasciato il certificato.</a:t>
            </a: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850" dirty="0">
              <a:solidFill>
                <a:schemeClr val="tx1"/>
              </a:solidFill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</a:pPr>
            <a:r>
              <a:rPr lang="it-IT" sz="850" b="1" dirty="0">
                <a:solidFill>
                  <a:srgbClr val="6D6E71"/>
                </a:solidFill>
                <a:latin typeface="BureauVeritas ExtBd UltCond"/>
                <a:cs typeface="BureauVeritas ExtBd UltCond"/>
              </a:rPr>
              <a:t>3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546441" y="5878723"/>
            <a:ext cx="219600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600" i="1" dirty="0">
                <a:solidFill>
                  <a:schemeClr val="tx1"/>
                </a:solidFill>
                <a:latin typeface="Arial"/>
                <a:cs typeface="Arial"/>
              </a:rPr>
              <a:t>Disclaimer obbligatorio solo per il caso 3 riportato di seguito.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386893" y="6185677"/>
            <a:ext cx="7004505" cy="8079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COME E DOVE USARLO?*</a:t>
            </a:r>
          </a:p>
          <a:p>
            <a:pPr marL="12700">
              <a:spcBef>
                <a:spcPts val="100"/>
              </a:spcBef>
            </a:pPr>
            <a:r>
              <a:rPr lang="it-IT" sz="900" i="1" dirty="0">
                <a:solidFill>
                  <a:schemeClr val="tx1"/>
                </a:solidFill>
                <a:latin typeface="Arial"/>
                <a:cs typeface="Arial"/>
              </a:rPr>
              <a:t>* Per le prescrizioni complete consultare il Regolamento per l’utilizzo del marchio Bureau Veritas scaricabile al seguente link: </a:t>
            </a:r>
            <a:r>
              <a:rPr lang="it-IT" sz="900" i="1" dirty="0">
                <a:solidFill>
                  <a:srgbClr val="00049E"/>
                </a:solidFill>
                <a:latin typeface="Arial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https://www.bureauveritas.it/area-download/regolamenti-generali</a:t>
            </a:r>
            <a:r>
              <a:rPr lang="it-IT" sz="900" i="1" dirty="0">
                <a:solidFill>
                  <a:srgbClr val="00049E"/>
                </a:solidFill>
                <a:latin typeface="Arial"/>
                <a:cs typeface="Arial"/>
              </a:rPr>
              <a:t>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600" b="1" i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7083" y="6897810"/>
            <a:ext cx="3161146" cy="772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3670" indent="-140970">
              <a:lnSpc>
                <a:spcPct val="100000"/>
              </a:lnSpc>
              <a:spcBef>
                <a:spcPts val="100"/>
              </a:spcBef>
              <a:buAutoNum type="arabicPeriod"/>
              <a:tabLst>
                <a:tab pos="15367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Su brochure, siti web, materiale pubblicitario, ecc.</a:t>
            </a:r>
          </a:p>
          <a:p>
            <a:pPr>
              <a:lnSpc>
                <a:spcPct val="100000"/>
              </a:lnSpc>
              <a:buClr>
                <a:srgbClr val="231F20"/>
              </a:buClr>
              <a:buFont typeface="Arial"/>
              <a:buAutoNum type="arabicPeriod"/>
            </a:pPr>
            <a:endParaRPr sz="11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231F20"/>
              </a:buClr>
              <a:buFont typeface="Arial"/>
              <a:buAutoNum type="arabicPeriod"/>
            </a:pPr>
            <a:endParaRPr sz="8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53035" marR="5080" indent="-140970" algn="l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15621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Su veicoli o strutture permanenti come edifici, a scopo pubblicitario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448773" y="8010475"/>
            <a:ext cx="307033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975" marR="5080" indent="-168275" algn="just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3.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Sulle confezioni o sugli imballaggi (secondari o di transito) più grandi usati per il trasporto dei prodotti</a:t>
            </a:r>
          </a:p>
        </p:txBody>
      </p:sp>
      <p:sp>
        <p:nvSpPr>
          <p:cNvPr id="24" name="object 24"/>
          <p:cNvSpPr txBox="1"/>
          <p:nvPr/>
        </p:nvSpPr>
        <p:spPr>
          <a:xfrm>
            <a:off x="450546" y="8715759"/>
            <a:ext cx="343565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4.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Sui prodotti o sugli imballaggi primari (esposizione o vendite al dettaglio) e sulla documentazione riferita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al prodotto</a:t>
            </a:r>
          </a:p>
        </p:txBody>
      </p:sp>
      <p:sp>
        <p:nvSpPr>
          <p:cNvPr id="25" name="object 25"/>
          <p:cNvSpPr txBox="1"/>
          <p:nvPr/>
        </p:nvSpPr>
        <p:spPr>
          <a:xfrm>
            <a:off x="4582125" y="7797855"/>
            <a:ext cx="259842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Disclaimer da aggiungere sotto al marchio di certificazione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: Questo prodotto è stato progettato, sviluppato o fabbricato secondo un sistema di gestione certificato da Bureau Veritas rispetto alla norma ISO 9001:2015.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444500" y="1357542"/>
            <a:ext cx="3778260" cy="42216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660">
              <a:lnSpc>
                <a:spcPct val="100000"/>
              </a:lnSpc>
              <a:spcBef>
                <a:spcPts val="100"/>
              </a:spcBef>
            </a:pPr>
            <a:r>
              <a:rPr lang="it-IT" sz="24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POTETE USARE IL VOSTRO MARCHIO DI CERTIFICAZIONE?</a:t>
            </a:r>
          </a:p>
          <a:p>
            <a:pPr marL="12700" marR="5080">
              <a:lnSpc>
                <a:spcPct val="100000"/>
              </a:lnSpc>
              <a:spcBef>
                <a:spcPts val="176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La certificazione che avete ottenuto dimostra la conformità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dei vostri sistemi di gestione alle norme vigenti in materia,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non certifica le qualità di un prodotto o servizio specifico.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Quando usate i marchi di certificazione dovete pertanto prestare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la massima attenzione: mai usare un marchio, né fare riferimento alla certificazione ottenuta in un modo che sia fuorviante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e suggerisca la certificazione di un prodotto o servizio o lasci intendere che essa si riferisce ad attività o sedi che esulano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dal suo ambito.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400" dirty="0">
              <a:latin typeface="Arial"/>
              <a:cs typeface="Arial"/>
            </a:endParaRPr>
          </a:p>
          <a:p>
            <a:pPr marL="36830">
              <a:lnSpc>
                <a:spcPct val="100000"/>
              </a:lnSpc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MARCHIO DI CERTIFICAZIONE</a:t>
            </a:r>
          </a:p>
          <a:p>
            <a:pPr marL="36830">
              <a:lnSpc>
                <a:spcPct val="100000"/>
              </a:lnSpc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BUREAU VERITAS</a:t>
            </a:r>
          </a:p>
          <a:p>
            <a:pPr>
              <a:lnSpc>
                <a:spcPct val="100000"/>
              </a:lnSpc>
            </a:pPr>
            <a:endParaRPr lang="en-US" sz="1800" dirty="0">
              <a:latin typeface="Arial"/>
              <a:cs typeface="Arial"/>
            </a:endParaRPr>
          </a:p>
          <a:p>
            <a:pPr marL="182880">
              <a:lnSpc>
                <a:spcPts val="1000"/>
              </a:lnSpc>
              <a:spcBef>
                <a:spcPts val="1090"/>
              </a:spcBef>
            </a:pPr>
            <a:r>
              <a:rPr lang="it-IT" sz="900" dirty="0">
                <a:solidFill>
                  <a:srgbClr val="68645C"/>
                </a:solidFill>
                <a:latin typeface="Arial"/>
                <a:cs typeface="Arial"/>
              </a:rPr>
              <a:t>C E R T I F I C A T O </a:t>
            </a:r>
          </a:p>
          <a:p>
            <a:pPr marL="182880">
              <a:lnSpc>
                <a:spcPts val="1839"/>
              </a:lnSpc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ISO 9001</a:t>
            </a:r>
          </a:p>
        </p:txBody>
      </p:sp>
      <p:pic>
        <p:nvPicPr>
          <p:cNvPr id="27" name="object 2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01958" y="8790024"/>
            <a:ext cx="220802" cy="22080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C2F5A35-B16F-32FA-4500-64B1DDF8016B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Picture 32" descr="A logo with a person holding a tennis ball&#10;&#10;Description automatically generated">
            <a:extLst>
              <a:ext uri="{FF2B5EF4-FFF2-40B4-BE49-F238E27FC236}">
                <a16:creationId xmlns:a16="http://schemas.microsoft.com/office/drawing/2014/main" id="{FE21A3C4-C0CE-3B63-7801-A7073ECBC3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155" y="5000452"/>
            <a:ext cx="595212" cy="682337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19F8C674-02EF-601C-7017-A4924181EBCA}"/>
              </a:ext>
            </a:extLst>
          </p:cNvPr>
          <p:cNvSpPr/>
          <p:nvPr/>
        </p:nvSpPr>
        <p:spPr>
          <a:xfrm>
            <a:off x="535674" y="4983017"/>
            <a:ext cx="1830364" cy="691594"/>
          </a:xfrm>
          <a:prstGeom prst="roundRect">
            <a:avLst/>
          </a:prstGeom>
          <a:noFill/>
          <a:ln w="6350">
            <a:solidFill>
              <a:srgbClr val="706F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9636488"/>
            <a:ext cx="91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4</a:t>
            </a:r>
          </a:p>
        </p:txBody>
      </p:sp>
      <p:sp>
        <p:nvSpPr>
          <p:cNvPr id="3" name="object 3"/>
          <p:cNvSpPr/>
          <p:nvPr/>
        </p:nvSpPr>
        <p:spPr>
          <a:xfrm>
            <a:off x="413048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0" y="0"/>
                </a:moveTo>
                <a:lnTo>
                  <a:pt x="100799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964844" y="5217548"/>
            <a:ext cx="28841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Quando si creano i marchi di certificazione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possono essere usati solo questi tre colori: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622744" y="5761890"/>
            <a:ext cx="1472565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i="1" dirty="0">
                <a:solidFill>
                  <a:schemeClr val="tx1"/>
                </a:solidFill>
                <a:latin typeface="Arial"/>
                <a:cs typeface="Arial"/>
              </a:rPr>
              <a:t>Colori per marchi di certificazione</a:t>
            </a:r>
          </a:p>
          <a:p>
            <a:pPr marL="12700" algn="ctr">
              <a:lnSpc>
                <a:spcPct val="100000"/>
              </a:lnSpc>
            </a:pPr>
            <a:r>
              <a:rPr lang="it-IT" sz="900" i="1" dirty="0">
                <a:solidFill>
                  <a:schemeClr val="tx1"/>
                </a:solidFill>
                <a:latin typeface="Arial"/>
                <a:cs typeface="Arial"/>
              </a:rPr>
              <a:t>correlati alla sostenibilità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87250" y="5768340"/>
            <a:ext cx="1520190" cy="4283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900" i="1" dirty="0">
                <a:solidFill>
                  <a:schemeClr val="tx1"/>
                </a:solidFill>
                <a:latin typeface="Arial"/>
                <a:cs typeface="Arial"/>
              </a:rPr>
              <a:t>Colori per marchi di certificazione</a:t>
            </a:r>
          </a:p>
          <a:p>
            <a:pPr marL="12700" algn="ctr">
              <a:lnSpc>
                <a:spcPct val="100000"/>
              </a:lnSpc>
            </a:pPr>
            <a:r>
              <a:rPr lang="it-IT" sz="900" i="1" dirty="0">
                <a:solidFill>
                  <a:schemeClr val="tx1"/>
                </a:solidFill>
                <a:latin typeface="Arial"/>
                <a:cs typeface="Arial"/>
              </a:rPr>
              <a:t>generici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5622743" y="6237533"/>
            <a:ext cx="1186815" cy="245745"/>
            <a:chOff x="5622743" y="6237533"/>
            <a:chExt cx="1186815" cy="245745"/>
          </a:xfrm>
        </p:grpSpPr>
        <p:sp>
          <p:nvSpPr>
            <p:cNvPr id="8" name="object 8"/>
            <p:cNvSpPr/>
            <p:nvPr/>
          </p:nvSpPr>
          <p:spPr>
            <a:xfrm>
              <a:off x="5624330" y="6358561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22744" y="6358949"/>
              <a:ext cx="1185545" cy="0"/>
            </a:xfrm>
            <a:custGeom>
              <a:avLst/>
              <a:gdLst/>
              <a:ahLst/>
              <a:cxnLst/>
              <a:rect l="l" t="t" r="r" b="b"/>
              <a:pathLst>
                <a:path w="1185545">
                  <a:moveTo>
                    <a:pt x="0" y="0"/>
                  </a:moveTo>
                  <a:lnTo>
                    <a:pt x="1185443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07358" y="6357447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675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397906" y="6237533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4050144" y="6241434"/>
            <a:ext cx="1522730" cy="241935"/>
            <a:chOff x="4050144" y="6241434"/>
            <a:chExt cx="1522730" cy="241935"/>
          </a:xfrm>
        </p:grpSpPr>
        <p:sp>
          <p:nvSpPr>
            <p:cNvPr id="13" name="object 13"/>
            <p:cNvSpPr/>
            <p:nvPr/>
          </p:nvSpPr>
          <p:spPr>
            <a:xfrm>
              <a:off x="4050144" y="6359424"/>
              <a:ext cx="1520190" cy="0"/>
            </a:xfrm>
            <a:custGeom>
              <a:avLst/>
              <a:gdLst/>
              <a:ahLst/>
              <a:cxnLst/>
              <a:rect l="l" t="t" r="r" b="b"/>
              <a:pathLst>
                <a:path w="1520189">
                  <a:moveTo>
                    <a:pt x="0" y="0"/>
                  </a:moveTo>
                  <a:lnTo>
                    <a:pt x="151965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51733" y="6358403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8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70757" y="6358403"/>
              <a:ext cx="0" cy="125095"/>
            </a:xfrm>
            <a:custGeom>
              <a:avLst/>
              <a:gdLst/>
              <a:ahLst/>
              <a:cxnLst/>
              <a:rect l="l" t="t" r="r" b="b"/>
              <a:pathLst>
                <a:path h="125095">
                  <a:moveTo>
                    <a:pt x="0" y="0"/>
                  </a:moveTo>
                  <a:lnTo>
                    <a:pt x="0" y="124828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47345" y="6241434"/>
              <a:ext cx="0" cy="120650"/>
            </a:xfrm>
            <a:custGeom>
              <a:avLst/>
              <a:gdLst/>
              <a:ahLst/>
              <a:cxnLst/>
              <a:rect l="l" t="t" r="r" b="b"/>
              <a:pathLst>
                <a:path h="120650">
                  <a:moveTo>
                    <a:pt x="0" y="0"/>
                  </a:moveTo>
                  <a:lnTo>
                    <a:pt x="0" y="120294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/>
          <p:nvPr/>
        </p:nvSpPr>
        <p:spPr>
          <a:xfrm>
            <a:off x="3977551" y="6562432"/>
            <a:ext cx="158750" cy="152400"/>
          </a:xfrm>
          <a:custGeom>
            <a:avLst/>
            <a:gdLst/>
            <a:ahLst/>
            <a:cxnLst/>
            <a:rect l="l" t="t" r="r" b="b"/>
            <a:pathLst>
              <a:path w="158750" h="152400">
                <a:moveTo>
                  <a:pt x="158394" y="0"/>
                </a:moveTo>
                <a:lnTo>
                  <a:pt x="0" y="0"/>
                </a:lnTo>
                <a:lnTo>
                  <a:pt x="0" y="152400"/>
                </a:lnTo>
                <a:lnTo>
                  <a:pt x="158394" y="152400"/>
                </a:lnTo>
                <a:lnTo>
                  <a:pt x="158394" y="0"/>
                </a:lnTo>
                <a:close/>
              </a:path>
            </a:pathLst>
          </a:custGeom>
          <a:solidFill>
            <a:srgbClr val="000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76342" y="6562432"/>
            <a:ext cx="158750" cy="152400"/>
          </a:xfrm>
          <a:custGeom>
            <a:avLst/>
            <a:gdLst/>
            <a:ahLst/>
            <a:cxnLst/>
            <a:rect l="l" t="t" r="r" b="b"/>
            <a:pathLst>
              <a:path w="158750" h="152400">
                <a:moveTo>
                  <a:pt x="158394" y="0"/>
                </a:moveTo>
                <a:lnTo>
                  <a:pt x="0" y="0"/>
                </a:lnTo>
                <a:lnTo>
                  <a:pt x="0" y="152400"/>
                </a:lnTo>
                <a:lnTo>
                  <a:pt x="158394" y="152400"/>
                </a:lnTo>
                <a:lnTo>
                  <a:pt x="158394" y="0"/>
                </a:lnTo>
                <a:close/>
              </a:path>
            </a:pathLst>
          </a:custGeom>
          <a:solidFill>
            <a:srgbClr val="6868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348145" y="6562432"/>
            <a:ext cx="169545" cy="152400"/>
          </a:xfrm>
          <a:custGeom>
            <a:avLst/>
            <a:gdLst/>
            <a:ahLst/>
            <a:cxnLst/>
            <a:rect l="l" t="t" r="r" b="b"/>
            <a:pathLst>
              <a:path w="169545" h="152400">
                <a:moveTo>
                  <a:pt x="169202" y="0"/>
                </a:moveTo>
                <a:lnTo>
                  <a:pt x="0" y="0"/>
                </a:lnTo>
                <a:lnTo>
                  <a:pt x="0" y="152400"/>
                </a:lnTo>
                <a:lnTo>
                  <a:pt x="169202" y="152400"/>
                </a:lnTo>
                <a:lnTo>
                  <a:pt x="169202" y="0"/>
                </a:lnTo>
                <a:close/>
              </a:path>
            </a:pathLst>
          </a:custGeom>
          <a:solidFill>
            <a:srgbClr val="68A6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5145645" y="6536277"/>
            <a:ext cx="1057035" cy="876778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184785" indent="215900">
              <a:lnSpc>
                <a:spcPct val="109200"/>
              </a:lnSpc>
              <a:spcBef>
                <a:spcPts val="245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GRIGIO </a:t>
            </a: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PANTONE 404 C C0 M0 Y20 K70</a:t>
            </a:r>
          </a:p>
          <a:p>
            <a:pPr marL="12700">
              <a:lnSpc>
                <a:spcPct val="100000"/>
              </a:lnSpc>
            </a:pP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R112 G111 B111 HEX/HTML #706F6F</a:t>
            </a:r>
          </a:p>
          <a:p>
            <a:pPr marL="12700">
              <a:lnSpc>
                <a:spcPct val="100000"/>
              </a:lnSpc>
            </a:pPr>
            <a:endParaRPr lang="it-IT" sz="8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10594" y="6536277"/>
            <a:ext cx="1057035" cy="756920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12700" marR="175260" indent="224154">
              <a:lnSpc>
                <a:spcPct val="109200"/>
              </a:lnSpc>
              <a:spcBef>
                <a:spcPts val="245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VERDE </a:t>
            </a: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PANTONE 361 C C75 M0 Y100 K0</a:t>
            </a:r>
          </a:p>
          <a:p>
            <a:pPr marL="12700">
              <a:lnSpc>
                <a:spcPct val="100000"/>
              </a:lnSpc>
            </a:pP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R104 G166 B65</a:t>
            </a:r>
          </a:p>
          <a:p>
            <a:pPr marL="12700">
              <a:lnSpc>
                <a:spcPct val="100000"/>
              </a:lnSpc>
            </a:pP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HEX/HTML #68A641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442700" y="823229"/>
            <a:ext cx="6074990" cy="103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88210">
              <a:lnSpc>
                <a:spcPct val="101000"/>
              </a:lnSpc>
              <a:spcBef>
                <a:spcPts val="100"/>
              </a:spcBef>
            </a:pP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MARCHI DI CERTIFICAZIONE</a:t>
            </a:r>
          </a:p>
        </p:txBody>
      </p:sp>
      <p:sp>
        <p:nvSpPr>
          <p:cNvPr id="45" name="object 45"/>
          <p:cNvSpPr txBox="1"/>
          <p:nvPr/>
        </p:nvSpPr>
        <p:spPr>
          <a:xfrm>
            <a:off x="446304" y="2447767"/>
            <a:ext cx="6819265" cy="273536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0320">
              <a:lnSpc>
                <a:spcPct val="100000"/>
              </a:lnSpc>
              <a:spcBef>
                <a:spcPts val="509"/>
              </a:spcBef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SOSTENIBILITÀ O NON SOSTENIBILITÀ</a:t>
            </a:r>
          </a:p>
          <a:p>
            <a:pPr marL="21590" marR="5080">
              <a:lnSpc>
                <a:spcPct val="100000"/>
              </a:lnSpc>
              <a:spcBef>
                <a:spcPts val="254"/>
              </a:spcBef>
            </a:pP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Esistono due categorie di marchi di certificazione: i marchi di certificazione GENERICI e i marchi di certificazione correlati alla SOSTENIBILITÀ.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Il colore del marchio di certificazione generico è </a:t>
            </a: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BLU</a:t>
            </a: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,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mentre il colore del marchio di certificazione correlato alla sostenibilità è </a:t>
            </a:r>
            <a:r>
              <a:rPr lang="it-IT" sz="1000" b="1" dirty="0">
                <a:solidFill>
                  <a:srgbClr val="68A643"/>
                </a:solidFill>
                <a:latin typeface="Arial"/>
                <a:cs typeface="Arial"/>
              </a:rPr>
              <a:t>VERDE</a:t>
            </a:r>
            <a:r>
              <a:rPr lang="it-IT" sz="1000" dirty="0">
                <a:latin typeface="Arial"/>
                <a:cs typeface="Arial"/>
              </a:rPr>
              <a:t>.</a:t>
            </a:r>
            <a:r>
              <a:rPr lang="it-IT" sz="1000" b="1" dirty="0">
                <a:solidFill>
                  <a:srgbClr val="68A643"/>
                </a:solidFill>
                <a:latin typeface="Arial"/>
                <a:cs typeface="Arial"/>
              </a:rPr>
              <a:t>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Il colore </a:t>
            </a:r>
            <a:r>
              <a:rPr lang="it-IT" sz="1000" b="1" dirty="0">
                <a:solidFill>
                  <a:srgbClr val="68665D"/>
                </a:solidFill>
                <a:latin typeface="Arial"/>
                <a:cs typeface="Arial"/>
              </a:rPr>
              <a:t>GRIGIO</a:t>
            </a: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usato per gli altri elementi e il logo di Bureau Veritas.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lang="it-IT" sz="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8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Marchio di certificazione </a:t>
            </a: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GENERICO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47" name="object 47"/>
          <p:cNvSpPr txBox="1"/>
          <p:nvPr/>
        </p:nvSpPr>
        <p:spPr>
          <a:xfrm>
            <a:off x="572378" y="5553728"/>
            <a:ext cx="1232535" cy="569387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it-IT" sz="850" dirty="0">
                <a:solidFill>
                  <a:srgbClr val="69695D"/>
                </a:solidFill>
                <a:latin typeface="Arial"/>
                <a:cs typeface="Arial"/>
              </a:rPr>
              <a:t>CERTIFICATO </a:t>
            </a:r>
          </a:p>
          <a:p>
            <a:pPr marL="12700" marR="5080">
              <a:lnSpc>
                <a:spcPct val="102400"/>
              </a:lnSpc>
              <a:spcBef>
                <a:spcPts val="140"/>
              </a:spcBef>
            </a:pPr>
            <a:r>
              <a:rPr lang="it-IT" sz="850" b="1" dirty="0">
                <a:solidFill>
                  <a:srgbClr val="00049E"/>
                </a:solidFill>
                <a:latin typeface="Arial"/>
                <a:cs typeface="Arial"/>
              </a:rPr>
              <a:t>NOME DEL MARCHIO DI CERTIFICAZIONE (GENERICO)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446298" y="6478358"/>
            <a:ext cx="2909823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Marchio di certificazione per la </a:t>
            </a:r>
            <a:r>
              <a:rPr lang="it-IT" sz="1000" b="1" dirty="0">
                <a:solidFill>
                  <a:srgbClr val="68A643"/>
                </a:solidFill>
                <a:latin typeface="Arial"/>
                <a:cs typeface="Arial"/>
              </a:rPr>
              <a:t>SOSTENIBILITÀ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:</a:t>
            </a:r>
          </a:p>
        </p:txBody>
      </p:sp>
      <p:sp>
        <p:nvSpPr>
          <p:cNvPr id="50" name="object 50"/>
          <p:cNvSpPr txBox="1"/>
          <p:nvPr/>
        </p:nvSpPr>
        <p:spPr>
          <a:xfrm>
            <a:off x="578728" y="6972341"/>
            <a:ext cx="1232535" cy="59245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it-IT" sz="850">
                <a:solidFill>
                  <a:srgbClr val="69695D"/>
                </a:solidFill>
                <a:latin typeface="Arial"/>
                <a:cs typeface="Arial"/>
              </a:rPr>
              <a:t>CERTIFICATO </a:t>
            </a:r>
          </a:p>
          <a:p>
            <a:pPr marL="12700" marR="5080">
              <a:lnSpc>
                <a:spcPct val="102400"/>
              </a:lnSpc>
              <a:spcBef>
                <a:spcPts val="140"/>
              </a:spcBef>
            </a:pPr>
            <a:r>
              <a:rPr lang="it-IT" sz="850" b="1">
                <a:solidFill>
                  <a:srgbClr val="68A643"/>
                </a:solidFill>
                <a:latin typeface="Arial"/>
                <a:cs typeface="Arial"/>
              </a:rPr>
              <a:t>NOME DEL MARCHIO DI CERTIFICAZIONE (SOSTENIBILITÀ)</a:t>
            </a:r>
          </a:p>
        </p:txBody>
      </p:sp>
      <p:sp>
        <p:nvSpPr>
          <p:cNvPr id="58" name="object 24">
            <a:extLst>
              <a:ext uri="{FF2B5EF4-FFF2-40B4-BE49-F238E27FC236}">
                <a16:creationId xmlns:a16="http://schemas.microsoft.com/office/drawing/2014/main" id="{DBCC9D9A-9A79-3813-0649-8B9F869F1DCC}"/>
              </a:ext>
            </a:extLst>
          </p:cNvPr>
          <p:cNvSpPr txBox="1">
            <a:spLocks/>
          </p:cNvSpPr>
          <p:nvPr/>
        </p:nvSpPr>
        <p:spPr>
          <a:xfrm>
            <a:off x="442700" y="337818"/>
            <a:ext cx="53416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ea typeface="+mj-ea"/>
                <a:cs typeface="BureauVeritas Thin UltCond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DESCRIZIONE DEI VARI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060DB4C-5CBC-1083-F123-33175838C82A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3CC9E442-7E77-7984-3679-1A4CE8A650FC}"/>
              </a:ext>
            </a:extLst>
          </p:cNvPr>
          <p:cNvSpPr/>
          <p:nvPr/>
        </p:nvSpPr>
        <p:spPr>
          <a:xfrm>
            <a:off x="468076" y="5446375"/>
            <a:ext cx="2275123" cy="863993"/>
          </a:xfrm>
          <a:prstGeom prst="roundRect">
            <a:avLst/>
          </a:prstGeom>
          <a:noFill/>
          <a:ln w="6350">
            <a:solidFill>
              <a:srgbClr val="706F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D045E043-5A9A-F352-61B6-A6F6ACDE4E03}"/>
              </a:ext>
            </a:extLst>
          </p:cNvPr>
          <p:cNvSpPr/>
          <p:nvPr/>
        </p:nvSpPr>
        <p:spPr>
          <a:xfrm>
            <a:off x="465353" y="5446373"/>
            <a:ext cx="2275123" cy="863993"/>
          </a:xfrm>
          <a:prstGeom prst="roundRect">
            <a:avLst/>
          </a:prstGeom>
          <a:noFill/>
          <a:ln w="6350">
            <a:solidFill>
              <a:srgbClr val="706F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Picture 32" descr="A logo with a person holding a tennis ball&#10;&#10;Description automatically generated">
            <a:extLst>
              <a:ext uri="{FF2B5EF4-FFF2-40B4-BE49-F238E27FC236}">
                <a16:creationId xmlns:a16="http://schemas.microsoft.com/office/drawing/2014/main" id="{78EE3D26-6D3C-F282-DEEC-0C7F28A57C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560" y="5412997"/>
            <a:ext cx="779336" cy="893413"/>
          </a:xfrm>
          <a:prstGeom prst="rect">
            <a:avLst/>
          </a:prstGeom>
        </p:spPr>
      </p:pic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F69C0D00-C813-269F-CF1D-56B63ECC6DD2}"/>
              </a:ext>
            </a:extLst>
          </p:cNvPr>
          <p:cNvSpPr/>
          <p:nvPr/>
        </p:nvSpPr>
        <p:spPr>
          <a:xfrm>
            <a:off x="469396" y="6864987"/>
            <a:ext cx="2275123" cy="863993"/>
          </a:xfrm>
          <a:prstGeom prst="roundRect">
            <a:avLst/>
          </a:prstGeom>
          <a:noFill/>
          <a:ln w="6350">
            <a:solidFill>
              <a:srgbClr val="706F6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Picture 36" descr="A logo with a person holding a tennis ball&#10;&#10;Description automatically generated">
            <a:extLst>
              <a:ext uri="{FF2B5EF4-FFF2-40B4-BE49-F238E27FC236}">
                <a16:creationId xmlns:a16="http://schemas.microsoft.com/office/drawing/2014/main" id="{24B53B93-8805-EF0E-EF73-E5BB756FA8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225" y="6832544"/>
            <a:ext cx="779336" cy="893413"/>
          </a:xfrm>
          <a:prstGeom prst="rect">
            <a:avLst/>
          </a:prstGeom>
        </p:spPr>
      </p:pic>
      <p:sp>
        <p:nvSpPr>
          <p:cNvPr id="38" name="object 20"/>
          <p:cNvSpPr txBox="1"/>
          <p:nvPr/>
        </p:nvSpPr>
        <p:spPr>
          <a:xfrm>
            <a:off x="3964844" y="6550642"/>
            <a:ext cx="1047115" cy="7429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86360" indent="190500">
              <a:lnSpc>
                <a:spcPct val="104700"/>
              </a:lnSpc>
              <a:spcBef>
                <a:spcPts val="24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BLU </a:t>
            </a: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PANTONE 072 C C100 M80 Y0 K0 R0 G4 B158</a:t>
            </a:r>
          </a:p>
          <a:p>
            <a:pPr marL="12700">
              <a:lnSpc>
                <a:spcPct val="100000"/>
              </a:lnSpc>
            </a:pPr>
            <a:r>
              <a:rPr lang="it-IT" sz="850" dirty="0">
                <a:solidFill>
                  <a:schemeClr val="tx1"/>
                </a:solidFill>
                <a:latin typeface="Arial"/>
                <a:cs typeface="Arial"/>
              </a:rPr>
              <a:t>HEX/HTML #00049E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394798"/>
            <a:ext cx="2062797" cy="620640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03796" y="9636488"/>
            <a:ext cx="91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2</a:t>
            </a:r>
          </a:p>
        </p:txBody>
      </p:sp>
      <p:sp>
        <p:nvSpPr>
          <p:cNvPr id="5" name="object 5"/>
          <p:cNvSpPr/>
          <p:nvPr/>
        </p:nvSpPr>
        <p:spPr>
          <a:xfrm>
            <a:off x="413048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0" y="0"/>
                </a:moveTo>
                <a:lnTo>
                  <a:pt x="100799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88394" y="9478797"/>
            <a:ext cx="2026920" cy="122555"/>
          </a:xfrm>
          <a:custGeom>
            <a:avLst/>
            <a:gdLst/>
            <a:ahLst/>
            <a:cxnLst/>
            <a:rect l="l" t="t" r="r" b="b"/>
            <a:pathLst>
              <a:path w="2026920" h="122554">
                <a:moveTo>
                  <a:pt x="2026805" y="0"/>
                </a:moveTo>
                <a:lnTo>
                  <a:pt x="0" y="0"/>
                </a:lnTo>
                <a:lnTo>
                  <a:pt x="0" y="122402"/>
                </a:lnTo>
                <a:lnTo>
                  <a:pt x="2026805" y="122402"/>
                </a:lnTo>
                <a:lnTo>
                  <a:pt x="2026805" y="0"/>
                </a:lnTo>
                <a:close/>
              </a:path>
            </a:pathLst>
          </a:custGeom>
          <a:solidFill>
            <a:srgbClr val="000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42082" y="3347558"/>
            <a:ext cx="2187118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LA CERTIFICAZIONE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DIMOSTRA L’IMPEGNO DELLA VOSTRA ORGANIZZAZIONE RISPETTO ALL’IMPLEMENTAZIONE EFFICACE DEI</a:t>
            </a:r>
          </a:p>
          <a:p>
            <a:pPr marL="12700" marR="5080">
              <a:lnSpc>
                <a:spcPct val="100000"/>
              </a:lnSpc>
            </a:pP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SISTEMI DI GESTIONE E AL MIGLIORAMENTO CONTINUO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839850" y="4642958"/>
            <a:ext cx="20796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Solo le società migliori riescono</a:t>
            </a:r>
          </a:p>
          <a:p>
            <a:pPr marL="12700" marR="508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ad essere certificate da Bureau Veritas, i cui servizi e competenze sono riconosciuti in tutto il mondo. </a:t>
            </a:r>
            <a:b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Il marchio di certificazione Bureau Veritas è sinonimo di affidabilità, sostenibilità e fiducia, e aggiunge valore al vostro brand.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839850" y="6014558"/>
            <a:ext cx="205867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Congratulazioni! Ora che siete certificati, potete liberamente usare questo marchio rispettato e riconosciuto a livello globale come mezzo pubblicitario sul vostro sito web o materiale stampato, sui vostri veicoli, nelle vostre sedi e in molte altre circostanze.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2839850" y="7442200"/>
            <a:ext cx="2058670" cy="10900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 marchi che forniamo sono molto</a:t>
            </a:r>
          </a:p>
          <a:p>
            <a:pPr marL="12700" marR="508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più di un semplice strumento utile per dimostrare che avete superato il processo di Certificazione Bureau Veritas: essi vengono personalizzati per promuovere la certificazione che vi è stata riconosciuta a pieno titolo.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333300" y="3347558"/>
            <a:ext cx="2187118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SONO DISPONIBILI</a:t>
            </a:r>
          </a:p>
          <a:p>
            <a:pPr marL="12700" marR="353060" indent="1905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MARCHI DI CERTIFICAZIONE </a:t>
            </a: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PER TUTTI I TIPI DI CERTIFICAZIONE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857100" y="5516848"/>
            <a:ext cx="96456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AMBIENTE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ISO 14001</a:t>
            </a:r>
          </a:p>
        </p:txBody>
      </p:sp>
      <p:sp>
        <p:nvSpPr>
          <p:cNvPr id="14" name="object 14"/>
          <p:cNvSpPr/>
          <p:nvPr/>
        </p:nvSpPr>
        <p:spPr>
          <a:xfrm>
            <a:off x="5361690" y="556384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5857100" y="4221759"/>
            <a:ext cx="5829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QUALITÀ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ISO 9001</a:t>
            </a:r>
          </a:p>
        </p:txBody>
      </p:sp>
      <p:sp>
        <p:nvSpPr>
          <p:cNvPr id="19" name="object 19"/>
          <p:cNvSpPr/>
          <p:nvPr/>
        </p:nvSpPr>
        <p:spPr>
          <a:xfrm>
            <a:off x="5361689" y="4268756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857100" y="4869303"/>
            <a:ext cx="14581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SALUTE E SICUREZZA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ISO 45001</a:t>
            </a:r>
          </a:p>
        </p:txBody>
      </p:sp>
      <p:sp>
        <p:nvSpPr>
          <p:cNvPr id="22" name="object 22"/>
          <p:cNvSpPr/>
          <p:nvPr/>
        </p:nvSpPr>
        <p:spPr>
          <a:xfrm>
            <a:off x="5361693" y="4916305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39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57100" y="6164391"/>
            <a:ext cx="122950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RESPONSABILITÀ SOCIALE </a:t>
            </a:r>
            <a:b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SA 8000</a:t>
            </a:r>
          </a:p>
        </p:txBody>
      </p:sp>
      <p:sp>
        <p:nvSpPr>
          <p:cNvPr id="28" name="object 28"/>
          <p:cNvSpPr/>
          <p:nvPr/>
        </p:nvSpPr>
        <p:spPr>
          <a:xfrm>
            <a:off x="5361694" y="6211394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40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5857100" y="6811695"/>
            <a:ext cx="96456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SICUREZZA INFORMATICA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ISO 27001</a:t>
            </a:r>
          </a:p>
        </p:txBody>
      </p:sp>
      <p:sp>
        <p:nvSpPr>
          <p:cNvPr id="32" name="object 32"/>
          <p:cNvSpPr/>
          <p:nvPr/>
        </p:nvSpPr>
        <p:spPr>
          <a:xfrm>
            <a:off x="5361689" y="6858933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40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857100" y="7459479"/>
            <a:ext cx="168670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1115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NORME SPECIFICHE DI SETTORE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IATF 16949 (Automotive),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AS/EN 9100 (Aerospaziale),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ISO 22000 (Alimenti),</a:t>
            </a:r>
          </a:p>
          <a:p>
            <a:pPr marL="12700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FSC (Silvicoltura), ecc.</a:t>
            </a:r>
          </a:p>
        </p:txBody>
      </p:sp>
      <p:sp>
        <p:nvSpPr>
          <p:cNvPr id="37" name="object 37"/>
          <p:cNvSpPr/>
          <p:nvPr/>
        </p:nvSpPr>
        <p:spPr>
          <a:xfrm>
            <a:off x="5361694" y="7506482"/>
            <a:ext cx="396240" cy="396240"/>
          </a:xfrm>
          <a:custGeom>
            <a:avLst/>
            <a:gdLst/>
            <a:ahLst/>
            <a:cxnLst/>
            <a:rect l="l" t="t" r="r" b="b"/>
            <a:pathLst>
              <a:path w="396239" h="396240">
                <a:moveTo>
                  <a:pt x="367195" y="395998"/>
                </a:moveTo>
                <a:lnTo>
                  <a:pt x="28790" y="395998"/>
                </a:lnTo>
                <a:lnTo>
                  <a:pt x="17584" y="393735"/>
                </a:lnTo>
                <a:lnTo>
                  <a:pt x="8432" y="387564"/>
                </a:lnTo>
                <a:lnTo>
                  <a:pt x="2262" y="378409"/>
                </a:lnTo>
                <a:lnTo>
                  <a:pt x="0" y="367195"/>
                </a:lnTo>
                <a:lnTo>
                  <a:pt x="0" y="28803"/>
                </a:lnTo>
                <a:lnTo>
                  <a:pt x="2262" y="17589"/>
                </a:lnTo>
                <a:lnTo>
                  <a:pt x="8432" y="8434"/>
                </a:lnTo>
                <a:lnTo>
                  <a:pt x="17584" y="2262"/>
                </a:lnTo>
                <a:lnTo>
                  <a:pt x="28790" y="0"/>
                </a:lnTo>
                <a:lnTo>
                  <a:pt x="367195" y="0"/>
                </a:lnTo>
                <a:lnTo>
                  <a:pt x="378403" y="2262"/>
                </a:lnTo>
                <a:lnTo>
                  <a:pt x="387559" y="8434"/>
                </a:lnTo>
                <a:lnTo>
                  <a:pt x="393734" y="17589"/>
                </a:lnTo>
                <a:lnTo>
                  <a:pt x="395998" y="28803"/>
                </a:lnTo>
                <a:lnTo>
                  <a:pt x="395998" y="367195"/>
                </a:lnTo>
                <a:lnTo>
                  <a:pt x="393734" y="378409"/>
                </a:lnTo>
                <a:lnTo>
                  <a:pt x="387559" y="387564"/>
                </a:lnTo>
                <a:lnTo>
                  <a:pt x="378403" y="393735"/>
                </a:lnTo>
                <a:lnTo>
                  <a:pt x="367195" y="395998"/>
                </a:lnTo>
                <a:close/>
              </a:path>
            </a:pathLst>
          </a:custGeom>
          <a:ln w="10121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444500" y="337818"/>
            <a:ext cx="3822700" cy="17613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699"/>
              </a:lnSpc>
              <a:spcBef>
                <a:spcPts val="40"/>
              </a:spcBef>
            </a:pP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FATE </a:t>
            </a:r>
            <a:b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CONOSCERE </a:t>
            </a:r>
            <a:br>
              <a:rPr lang="it-IT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VOSTRA ECCELLENZA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F9CFBC4-E1C7-4FD9-77A3-D23D4A1B72C2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1" name="Graphique 11">
            <a:extLst>
              <a:ext uri="{FF2B5EF4-FFF2-40B4-BE49-F238E27FC236}">
                <a16:creationId xmlns:a16="http://schemas.microsoft.com/office/drawing/2014/main" id="{C822FB8E-3A59-243E-1F07-24D5AC5FE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93551" y="4301776"/>
            <a:ext cx="330200" cy="330200"/>
          </a:xfrm>
          <a:prstGeom prst="rect">
            <a:avLst/>
          </a:prstGeom>
        </p:spPr>
      </p:pic>
      <p:grpSp>
        <p:nvGrpSpPr>
          <p:cNvPr id="42" name="Graphique 90">
            <a:extLst>
              <a:ext uri="{FF2B5EF4-FFF2-40B4-BE49-F238E27FC236}">
                <a16:creationId xmlns:a16="http://schemas.microsoft.com/office/drawing/2014/main" id="{541FAF28-360F-0963-069B-44E85A781902}"/>
              </a:ext>
            </a:extLst>
          </p:cNvPr>
          <p:cNvGrpSpPr>
            <a:grpSpLocks noChangeAspect="1"/>
          </p:cNvGrpSpPr>
          <p:nvPr/>
        </p:nvGrpSpPr>
        <p:grpSpPr>
          <a:xfrm>
            <a:off x="5421485" y="4955806"/>
            <a:ext cx="292442" cy="304453"/>
            <a:chOff x="699281" y="2955373"/>
            <a:chExt cx="530656" cy="552450"/>
          </a:xfrm>
          <a:noFill/>
        </p:grpSpPr>
        <p:grpSp>
          <p:nvGrpSpPr>
            <p:cNvPr id="43" name="Graphique 90">
              <a:extLst>
                <a:ext uri="{FF2B5EF4-FFF2-40B4-BE49-F238E27FC236}">
                  <a16:creationId xmlns:a16="http://schemas.microsoft.com/office/drawing/2014/main" id="{3A3B943B-5BEC-F3CC-E207-B1AA4488C779}"/>
                </a:ext>
              </a:extLst>
            </p:cNvPr>
            <p:cNvGrpSpPr/>
            <p:nvPr/>
          </p:nvGrpSpPr>
          <p:grpSpPr>
            <a:xfrm>
              <a:off x="760813" y="3236846"/>
              <a:ext cx="407736" cy="270976"/>
              <a:chOff x="760813" y="3236846"/>
              <a:chExt cx="407736" cy="270976"/>
            </a:xfrm>
            <a:noFill/>
          </p:grpSpPr>
          <p:sp>
            <p:nvSpPr>
              <p:cNvPr id="49" name="Forme libre : forme 1579">
                <a:extLst>
                  <a:ext uri="{FF2B5EF4-FFF2-40B4-BE49-F238E27FC236}">
                    <a16:creationId xmlns:a16="http://schemas.microsoft.com/office/drawing/2014/main" id="{07F6583D-3183-2388-793E-61490B0B137E}"/>
                  </a:ext>
                </a:extLst>
              </p:cNvPr>
              <p:cNvSpPr/>
              <p:nvPr/>
            </p:nvSpPr>
            <p:spPr>
              <a:xfrm>
                <a:off x="760813" y="3236846"/>
                <a:ext cx="407736" cy="270976"/>
              </a:xfrm>
              <a:custGeom>
                <a:avLst/>
                <a:gdLst>
                  <a:gd name="connsiteX0" fmla="*/ 396621 w 407736"/>
                  <a:gd name="connsiteY0" fmla="*/ 610 h 270976"/>
                  <a:gd name="connsiteX1" fmla="*/ 407737 w 407736"/>
                  <a:gd name="connsiteY1" fmla="*/ 67085 h 270976"/>
                  <a:gd name="connsiteX2" fmla="*/ 203854 w 407736"/>
                  <a:gd name="connsiteY2" fmla="*/ 270977 h 270976"/>
                  <a:gd name="connsiteX3" fmla="*/ 0 w 407736"/>
                  <a:gd name="connsiteY3" fmla="*/ 67085 h 270976"/>
                  <a:gd name="connsiteX4" fmla="*/ 11316 w 407736"/>
                  <a:gd name="connsiteY4" fmla="*/ 0 h 270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7736" h="270976">
                    <a:moveTo>
                      <a:pt x="396621" y="610"/>
                    </a:moveTo>
                    <a:cubicBezTo>
                      <a:pt x="403812" y="21450"/>
                      <a:pt x="407737" y="43815"/>
                      <a:pt x="407737" y="67085"/>
                    </a:cubicBezTo>
                    <a:cubicBezTo>
                      <a:pt x="407737" y="179727"/>
                      <a:pt x="316468" y="270977"/>
                      <a:pt x="203854" y="270977"/>
                    </a:cubicBezTo>
                    <a:cubicBezTo>
                      <a:pt x="91278" y="270977"/>
                      <a:pt x="0" y="179727"/>
                      <a:pt x="0" y="67085"/>
                    </a:cubicBezTo>
                    <a:cubicBezTo>
                      <a:pt x="0" y="43567"/>
                      <a:pt x="3972" y="21012"/>
                      <a:pt x="11316" y="0"/>
                    </a:cubicBezTo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0" name="Forme libre : forme 1580">
                <a:extLst>
                  <a:ext uri="{FF2B5EF4-FFF2-40B4-BE49-F238E27FC236}">
                    <a16:creationId xmlns:a16="http://schemas.microsoft.com/office/drawing/2014/main" id="{70C367D1-70E6-49F2-E588-50DF1D3F009A}"/>
                  </a:ext>
                </a:extLst>
              </p:cNvPr>
              <p:cNvSpPr/>
              <p:nvPr/>
            </p:nvSpPr>
            <p:spPr>
              <a:xfrm>
                <a:off x="1017397" y="3314875"/>
                <a:ext cx="15468" cy="16382"/>
              </a:xfrm>
              <a:custGeom>
                <a:avLst/>
                <a:gdLst>
                  <a:gd name="connsiteX0" fmla="*/ 15469 w 15468"/>
                  <a:gd name="connsiteY0" fmla="*/ 8192 h 16382"/>
                  <a:gd name="connsiteX1" fmla="*/ 7734 w 15468"/>
                  <a:gd name="connsiteY1" fmla="*/ 16383 h 16382"/>
                  <a:gd name="connsiteX2" fmla="*/ 0 w 15468"/>
                  <a:gd name="connsiteY2" fmla="*/ 8192 h 16382"/>
                  <a:gd name="connsiteX3" fmla="*/ 7734 w 15468"/>
                  <a:gd name="connsiteY3" fmla="*/ 0 h 16382"/>
                  <a:gd name="connsiteX4" fmla="*/ 15469 w 15468"/>
                  <a:gd name="connsiteY4" fmla="*/ 8192 h 1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68" h="16382">
                    <a:moveTo>
                      <a:pt x="15469" y="8192"/>
                    </a:moveTo>
                    <a:cubicBezTo>
                      <a:pt x="15469" y="12716"/>
                      <a:pt x="12006" y="16383"/>
                      <a:pt x="7734" y="16383"/>
                    </a:cubicBezTo>
                    <a:cubicBezTo>
                      <a:pt x="3463" y="16383"/>
                      <a:pt x="0" y="12716"/>
                      <a:pt x="0" y="8192"/>
                    </a:cubicBezTo>
                    <a:cubicBezTo>
                      <a:pt x="0" y="3667"/>
                      <a:pt x="3463" y="0"/>
                      <a:pt x="7734" y="0"/>
                    </a:cubicBezTo>
                    <a:cubicBezTo>
                      <a:pt x="12006" y="0"/>
                      <a:pt x="15469" y="3667"/>
                      <a:pt x="15469" y="819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1" name="Forme libre : forme 1581">
                <a:extLst>
                  <a:ext uri="{FF2B5EF4-FFF2-40B4-BE49-F238E27FC236}">
                    <a16:creationId xmlns:a16="http://schemas.microsoft.com/office/drawing/2014/main" id="{8ED55386-F118-7141-A435-00A5922609A3}"/>
                  </a:ext>
                </a:extLst>
              </p:cNvPr>
              <p:cNvSpPr/>
              <p:nvPr/>
            </p:nvSpPr>
            <p:spPr>
              <a:xfrm>
                <a:off x="902373" y="3314875"/>
                <a:ext cx="15487" cy="16382"/>
              </a:xfrm>
              <a:custGeom>
                <a:avLst/>
                <a:gdLst>
                  <a:gd name="connsiteX0" fmla="*/ 15488 w 15487"/>
                  <a:gd name="connsiteY0" fmla="*/ 8192 h 16382"/>
                  <a:gd name="connsiteX1" fmla="*/ 7744 w 15487"/>
                  <a:gd name="connsiteY1" fmla="*/ 16383 h 16382"/>
                  <a:gd name="connsiteX2" fmla="*/ 0 w 15487"/>
                  <a:gd name="connsiteY2" fmla="*/ 8192 h 16382"/>
                  <a:gd name="connsiteX3" fmla="*/ 7744 w 15487"/>
                  <a:gd name="connsiteY3" fmla="*/ 0 h 16382"/>
                  <a:gd name="connsiteX4" fmla="*/ 15488 w 15487"/>
                  <a:gd name="connsiteY4" fmla="*/ 8192 h 16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487" h="16382">
                    <a:moveTo>
                      <a:pt x="15488" y="8192"/>
                    </a:moveTo>
                    <a:cubicBezTo>
                      <a:pt x="15488" y="12716"/>
                      <a:pt x="12021" y="16383"/>
                      <a:pt x="7744" y="16383"/>
                    </a:cubicBezTo>
                    <a:cubicBezTo>
                      <a:pt x="3467" y="16383"/>
                      <a:pt x="0" y="12716"/>
                      <a:pt x="0" y="8192"/>
                    </a:cubicBezTo>
                    <a:cubicBezTo>
                      <a:pt x="0" y="3667"/>
                      <a:pt x="3467" y="0"/>
                      <a:pt x="7744" y="0"/>
                    </a:cubicBezTo>
                    <a:cubicBezTo>
                      <a:pt x="12021" y="0"/>
                      <a:pt x="15488" y="3667"/>
                      <a:pt x="15488" y="8192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2" name="Forme libre : forme 1582">
                <a:extLst>
                  <a:ext uri="{FF2B5EF4-FFF2-40B4-BE49-F238E27FC236}">
                    <a16:creationId xmlns:a16="http://schemas.microsoft.com/office/drawing/2014/main" id="{DFFEC46D-0EE9-5FD7-CF05-A34F264EB09A}"/>
                  </a:ext>
                </a:extLst>
              </p:cNvPr>
              <p:cNvSpPr/>
              <p:nvPr/>
            </p:nvSpPr>
            <p:spPr>
              <a:xfrm>
                <a:off x="760822" y="3237351"/>
                <a:ext cx="207416" cy="66579"/>
              </a:xfrm>
              <a:custGeom>
                <a:avLst/>
                <a:gdLst>
                  <a:gd name="connsiteX0" fmla="*/ 207416 w 207416"/>
                  <a:gd name="connsiteY0" fmla="*/ 0 h 66579"/>
                  <a:gd name="connsiteX1" fmla="*/ 160182 w 207416"/>
                  <a:gd name="connsiteY1" fmla="*/ 26241 h 66579"/>
                  <a:gd name="connsiteX2" fmla="*/ 0 w 207416"/>
                  <a:gd name="connsiteY2" fmla="*/ 66580 h 665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7416" h="66579">
                    <a:moveTo>
                      <a:pt x="207416" y="0"/>
                    </a:moveTo>
                    <a:cubicBezTo>
                      <a:pt x="194148" y="8954"/>
                      <a:pt x="178518" y="17955"/>
                      <a:pt x="160182" y="26241"/>
                    </a:cubicBezTo>
                    <a:cubicBezTo>
                      <a:pt x="84077" y="60665"/>
                      <a:pt x="0" y="66580"/>
                      <a:pt x="0" y="66580"/>
                    </a:cubicBezTo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53" name="Forme libre : forme 1583">
                <a:extLst>
                  <a:ext uri="{FF2B5EF4-FFF2-40B4-BE49-F238E27FC236}">
                    <a16:creationId xmlns:a16="http://schemas.microsoft.com/office/drawing/2014/main" id="{A8CDCBB2-F416-9CE3-0D97-5BA57B05C9F5}"/>
                  </a:ext>
                </a:extLst>
              </p:cNvPr>
              <p:cNvSpPr/>
              <p:nvPr/>
            </p:nvSpPr>
            <p:spPr>
              <a:xfrm>
                <a:off x="1095912" y="3238598"/>
                <a:ext cx="72637" cy="65331"/>
              </a:xfrm>
              <a:custGeom>
                <a:avLst/>
                <a:gdLst>
                  <a:gd name="connsiteX0" fmla="*/ 72638 w 72637"/>
                  <a:gd name="connsiteY0" fmla="*/ 65332 h 65331"/>
                  <a:gd name="connsiteX1" fmla="*/ 0 w 72637"/>
                  <a:gd name="connsiteY1" fmla="*/ 0 h 65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72637" h="65331">
                    <a:moveTo>
                      <a:pt x="72638" y="65332"/>
                    </a:moveTo>
                    <a:lnTo>
                      <a:pt x="0" y="0"/>
                    </a:lnTo>
                  </a:path>
                </a:pathLst>
              </a:custGeom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44" name="Graphique 90">
              <a:extLst>
                <a:ext uri="{FF2B5EF4-FFF2-40B4-BE49-F238E27FC236}">
                  <a16:creationId xmlns:a16="http://schemas.microsoft.com/office/drawing/2014/main" id="{4FE73EA7-F091-6B0E-5A56-6F28B6C9079C}"/>
                </a:ext>
              </a:extLst>
            </p:cNvPr>
            <p:cNvGrpSpPr/>
            <p:nvPr/>
          </p:nvGrpSpPr>
          <p:grpSpPr>
            <a:xfrm>
              <a:off x="699281" y="2955373"/>
              <a:ext cx="530656" cy="283028"/>
              <a:chOff x="699281" y="2955373"/>
              <a:chExt cx="530656" cy="283028"/>
            </a:xfrm>
            <a:noFill/>
          </p:grpSpPr>
          <p:grpSp>
            <p:nvGrpSpPr>
              <p:cNvPr id="45" name="Graphique 90">
                <a:extLst>
                  <a:ext uri="{FF2B5EF4-FFF2-40B4-BE49-F238E27FC236}">
                    <a16:creationId xmlns:a16="http://schemas.microsoft.com/office/drawing/2014/main" id="{01D4E96A-24EA-7E51-7A4E-21570C1FC9F2}"/>
                  </a:ext>
                </a:extLst>
              </p:cNvPr>
              <p:cNvGrpSpPr/>
              <p:nvPr/>
            </p:nvGrpSpPr>
            <p:grpSpPr>
              <a:xfrm>
                <a:off x="872341" y="2993663"/>
                <a:ext cx="175507" cy="175507"/>
                <a:chOff x="872341" y="2993663"/>
                <a:chExt cx="175507" cy="175507"/>
              </a:xfrm>
              <a:noFill/>
            </p:grpSpPr>
            <p:sp>
              <p:nvSpPr>
                <p:cNvPr id="47" name="Forme libre : forme 1577">
                  <a:extLst>
                    <a:ext uri="{FF2B5EF4-FFF2-40B4-BE49-F238E27FC236}">
                      <a16:creationId xmlns:a16="http://schemas.microsoft.com/office/drawing/2014/main" id="{3AF4BA22-AF74-511C-4B42-53CE51BCAD1A}"/>
                    </a:ext>
                  </a:extLst>
                </p:cNvPr>
                <p:cNvSpPr/>
                <p:nvPr/>
              </p:nvSpPr>
              <p:spPr>
                <a:xfrm>
                  <a:off x="872341" y="2993663"/>
                  <a:ext cx="175507" cy="175507"/>
                </a:xfrm>
                <a:custGeom>
                  <a:avLst/>
                  <a:gdLst>
                    <a:gd name="connsiteX0" fmla="*/ 175508 w 175507"/>
                    <a:gd name="connsiteY0" fmla="*/ 87754 h 175507"/>
                    <a:gd name="connsiteX1" fmla="*/ 87754 w 175507"/>
                    <a:gd name="connsiteY1" fmla="*/ 175508 h 175507"/>
                    <a:gd name="connsiteX2" fmla="*/ 0 w 175507"/>
                    <a:gd name="connsiteY2" fmla="*/ 87754 h 175507"/>
                    <a:gd name="connsiteX3" fmla="*/ 87754 w 175507"/>
                    <a:gd name="connsiteY3" fmla="*/ 0 h 175507"/>
                    <a:gd name="connsiteX4" fmla="*/ 175508 w 175507"/>
                    <a:gd name="connsiteY4" fmla="*/ 87754 h 1755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507" h="175507">
                      <a:moveTo>
                        <a:pt x="175508" y="87754"/>
                      </a:moveTo>
                      <a:cubicBezTo>
                        <a:pt x="175508" y="136219"/>
                        <a:pt x="136219" y="175508"/>
                        <a:pt x="87754" y="175508"/>
                      </a:cubicBezTo>
                      <a:cubicBezTo>
                        <a:pt x="39289" y="175508"/>
                        <a:pt x="0" y="136219"/>
                        <a:pt x="0" y="87754"/>
                      </a:cubicBezTo>
                      <a:cubicBezTo>
                        <a:pt x="0" y="39289"/>
                        <a:pt x="39289" y="0"/>
                        <a:pt x="87754" y="0"/>
                      </a:cubicBezTo>
                      <a:cubicBezTo>
                        <a:pt x="136219" y="0"/>
                        <a:pt x="175508" y="39289"/>
                        <a:pt x="175508" y="87754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49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" name="Forme libre : forme 1578">
                  <a:extLst>
                    <a:ext uri="{FF2B5EF4-FFF2-40B4-BE49-F238E27FC236}">
                      <a16:creationId xmlns:a16="http://schemas.microsoft.com/office/drawing/2014/main" id="{D3568057-9212-3F88-5ECC-804B63869F71}"/>
                    </a:ext>
                  </a:extLst>
                </p:cNvPr>
                <p:cNvSpPr/>
                <p:nvPr/>
              </p:nvSpPr>
              <p:spPr>
                <a:xfrm>
                  <a:off x="928157" y="3027134"/>
                  <a:ext cx="71532" cy="111490"/>
                </a:xfrm>
                <a:custGeom>
                  <a:avLst/>
                  <a:gdLst>
                    <a:gd name="connsiteX0" fmla="*/ 19250 w 71532"/>
                    <a:gd name="connsiteY0" fmla="*/ 35147 h 111490"/>
                    <a:gd name="connsiteX1" fmla="*/ 23593 w 71532"/>
                    <a:gd name="connsiteY1" fmla="*/ 0 h 111490"/>
                    <a:gd name="connsiteX2" fmla="*/ 47777 w 71532"/>
                    <a:gd name="connsiteY2" fmla="*/ 22479 h 111490"/>
                    <a:gd name="connsiteX3" fmla="*/ 48273 w 71532"/>
                    <a:gd name="connsiteY3" fmla="*/ 60970 h 111490"/>
                    <a:gd name="connsiteX4" fmla="*/ 61160 w 71532"/>
                    <a:gd name="connsiteY4" fmla="*/ 42367 h 111490"/>
                    <a:gd name="connsiteX5" fmla="*/ 71533 w 71532"/>
                    <a:gd name="connsiteY5" fmla="*/ 79629 h 111490"/>
                    <a:gd name="connsiteX6" fmla="*/ 35757 w 71532"/>
                    <a:gd name="connsiteY6" fmla="*/ 111490 h 111490"/>
                    <a:gd name="connsiteX7" fmla="*/ 0 w 71532"/>
                    <a:gd name="connsiteY7" fmla="*/ 79629 h 111490"/>
                    <a:gd name="connsiteX8" fmla="*/ 19250 w 71532"/>
                    <a:gd name="connsiteY8" fmla="*/ 35147 h 1114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1532" h="111490">
                      <a:moveTo>
                        <a:pt x="19250" y="35147"/>
                      </a:moveTo>
                      <a:cubicBezTo>
                        <a:pt x="24613" y="21136"/>
                        <a:pt x="23593" y="0"/>
                        <a:pt x="23593" y="0"/>
                      </a:cubicBezTo>
                      <a:cubicBezTo>
                        <a:pt x="23593" y="0"/>
                        <a:pt x="37919" y="5982"/>
                        <a:pt x="47777" y="22479"/>
                      </a:cubicBezTo>
                      <a:cubicBezTo>
                        <a:pt x="57055" y="37929"/>
                        <a:pt x="48273" y="60970"/>
                        <a:pt x="48273" y="60970"/>
                      </a:cubicBezTo>
                      <a:cubicBezTo>
                        <a:pt x="55159" y="54150"/>
                        <a:pt x="60970" y="50597"/>
                        <a:pt x="61160" y="42367"/>
                      </a:cubicBezTo>
                      <a:cubicBezTo>
                        <a:pt x="68885" y="54645"/>
                        <a:pt x="71533" y="65418"/>
                        <a:pt x="71533" y="79629"/>
                      </a:cubicBezTo>
                      <a:cubicBezTo>
                        <a:pt x="71533" y="97250"/>
                        <a:pt x="55540" y="111481"/>
                        <a:pt x="35757" y="111490"/>
                      </a:cubicBezTo>
                      <a:cubicBezTo>
                        <a:pt x="16002" y="111481"/>
                        <a:pt x="0" y="97241"/>
                        <a:pt x="0" y="79629"/>
                      </a:cubicBezTo>
                      <a:cubicBezTo>
                        <a:pt x="0" y="62494"/>
                        <a:pt x="12925" y="51626"/>
                        <a:pt x="19250" y="35147"/>
                      </a:cubicBezTo>
                      <a:close/>
                    </a:path>
                  </a:pathLst>
                </a:custGeom>
                <a:noFill/>
                <a:ln w="9525" cap="flat">
                  <a:solidFill>
                    <a:srgbClr val="00049E"/>
                  </a:solidFill>
                  <a:prstDash val="solid"/>
                  <a:round/>
                </a:ln>
              </p:spPr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E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D1D1B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6" name="Forme libre : forme 1576">
                <a:extLst>
                  <a:ext uri="{FF2B5EF4-FFF2-40B4-BE49-F238E27FC236}">
                    <a16:creationId xmlns:a16="http://schemas.microsoft.com/office/drawing/2014/main" id="{F7704373-6DB4-F508-3813-8CA8D048911F}"/>
                  </a:ext>
                </a:extLst>
              </p:cNvPr>
              <p:cNvSpPr/>
              <p:nvPr/>
            </p:nvSpPr>
            <p:spPr>
              <a:xfrm>
                <a:off x="699281" y="2955373"/>
                <a:ext cx="530656" cy="283028"/>
              </a:xfrm>
              <a:custGeom>
                <a:avLst/>
                <a:gdLst>
                  <a:gd name="connsiteX0" fmla="*/ 466325 w 530656"/>
                  <a:gd name="connsiteY0" fmla="*/ 219161 h 283028"/>
                  <a:gd name="connsiteX1" fmla="*/ 265386 w 530656"/>
                  <a:gd name="connsiteY1" fmla="*/ 0 h 283028"/>
                  <a:gd name="connsiteX2" fmla="*/ 64503 w 530656"/>
                  <a:gd name="connsiteY2" fmla="*/ 219151 h 283028"/>
                  <a:gd name="connsiteX3" fmla="*/ 0 w 530656"/>
                  <a:gd name="connsiteY3" fmla="*/ 252984 h 283028"/>
                  <a:gd name="connsiteX4" fmla="*/ 265347 w 530656"/>
                  <a:gd name="connsiteY4" fmla="*/ 281454 h 283028"/>
                  <a:gd name="connsiteX5" fmla="*/ 530657 w 530656"/>
                  <a:gd name="connsiteY5" fmla="*/ 252984 h 283028"/>
                  <a:gd name="connsiteX6" fmla="*/ 466325 w 530656"/>
                  <a:gd name="connsiteY6" fmla="*/ 219161 h 283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0656" h="283028">
                    <a:moveTo>
                      <a:pt x="466325" y="219161"/>
                    </a:moveTo>
                    <a:cubicBezTo>
                      <a:pt x="469373" y="138122"/>
                      <a:pt x="447837" y="0"/>
                      <a:pt x="265386" y="0"/>
                    </a:cubicBezTo>
                    <a:cubicBezTo>
                      <a:pt x="82953" y="0"/>
                      <a:pt x="61408" y="138103"/>
                      <a:pt x="64503" y="219151"/>
                    </a:cubicBezTo>
                    <a:cubicBezTo>
                      <a:pt x="24384" y="224742"/>
                      <a:pt x="0" y="234820"/>
                      <a:pt x="0" y="252984"/>
                    </a:cubicBezTo>
                    <a:cubicBezTo>
                      <a:pt x="0" y="293113"/>
                      <a:pt x="118805" y="281454"/>
                      <a:pt x="265347" y="281454"/>
                    </a:cubicBezTo>
                    <a:cubicBezTo>
                      <a:pt x="411880" y="281454"/>
                      <a:pt x="530657" y="293113"/>
                      <a:pt x="530657" y="252984"/>
                    </a:cubicBezTo>
                    <a:cubicBezTo>
                      <a:pt x="530657" y="234848"/>
                      <a:pt x="506387" y="224790"/>
                      <a:pt x="466325" y="219161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4" name="Graphique 177">
            <a:extLst>
              <a:ext uri="{FF2B5EF4-FFF2-40B4-BE49-F238E27FC236}">
                <a16:creationId xmlns:a16="http://schemas.microsoft.com/office/drawing/2014/main" id="{F00F2C4C-BC70-04FC-BB1C-1ABECB4B1401}"/>
              </a:ext>
            </a:extLst>
          </p:cNvPr>
          <p:cNvGrpSpPr>
            <a:grpSpLocks noChangeAspect="1"/>
          </p:cNvGrpSpPr>
          <p:nvPr/>
        </p:nvGrpSpPr>
        <p:grpSpPr>
          <a:xfrm>
            <a:off x="5421485" y="5618819"/>
            <a:ext cx="273674" cy="273491"/>
            <a:chOff x="1749844" y="5145304"/>
            <a:chExt cx="569118" cy="568737"/>
          </a:xfrm>
          <a:noFill/>
        </p:grpSpPr>
        <p:sp>
          <p:nvSpPr>
            <p:cNvPr id="55" name="Forme libre : forme 1063">
              <a:extLst>
                <a:ext uri="{FF2B5EF4-FFF2-40B4-BE49-F238E27FC236}">
                  <a16:creationId xmlns:a16="http://schemas.microsoft.com/office/drawing/2014/main" id="{5CCCEC27-E76B-CB95-41F7-F666E69A22BB}"/>
                </a:ext>
              </a:extLst>
            </p:cNvPr>
            <p:cNvSpPr/>
            <p:nvPr/>
          </p:nvSpPr>
          <p:spPr>
            <a:xfrm>
              <a:off x="2203230" y="5268999"/>
              <a:ext cx="115732" cy="383225"/>
            </a:xfrm>
            <a:custGeom>
              <a:avLst/>
              <a:gdLst>
                <a:gd name="connsiteX0" fmla="*/ 147 w 115732"/>
                <a:gd name="connsiteY0" fmla="*/ 383226 h 383225"/>
                <a:gd name="connsiteX1" fmla="*/ 8910 w 115732"/>
                <a:gd name="connsiteY1" fmla="*/ 356175 h 383225"/>
                <a:gd name="connsiteX2" fmla="*/ 106636 w 115732"/>
                <a:gd name="connsiteY2" fmla="*/ 245018 h 383225"/>
                <a:gd name="connsiteX3" fmla="*/ 115399 w 115732"/>
                <a:gd name="connsiteY3" fmla="*/ 113859 h 383225"/>
                <a:gd name="connsiteX4" fmla="*/ 101588 w 115732"/>
                <a:gd name="connsiteY4" fmla="*/ 225 h 383225"/>
                <a:gd name="connsiteX5" fmla="*/ 57773 w 115732"/>
                <a:gd name="connsiteY5" fmla="*/ 26419 h 383225"/>
                <a:gd name="connsiteX6" fmla="*/ 57773 w 115732"/>
                <a:gd name="connsiteY6" fmla="*/ 96428 h 383225"/>
                <a:gd name="connsiteX7" fmla="*/ 38437 w 115732"/>
                <a:gd name="connsiteY7" fmla="*/ 157293 h 38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32" h="383225">
                  <a:moveTo>
                    <a:pt x="147" y="383226"/>
                  </a:moveTo>
                  <a:cubicBezTo>
                    <a:pt x="147" y="376558"/>
                    <a:pt x="-1853" y="366747"/>
                    <a:pt x="8910" y="356175"/>
                  </a:cubicBezTo>
                  <a:cubicBezTo>
                    <a:pt x="19673" y="345411"/>
                    <a:pt x="95873" y="255781"/>
                    <a:pt x="106636" y="245018"/>
                  </a:cubicBezTo>
                  <a:cubicBezTo>
                    <a:pt x="116447" y="235207"/>
                    <a:pt x="116161" y="128337"/>
                    <a:pt x="115399" y="113859"/>
                  </a:cubicBezTo>
                  <a:cubicBezTo>
                    <a:pt x="114637" y="100047"/>
                    <a:pt x="112351" y="27181"/>
                    <a:pt x="101588" y="225"/>
                  </a:cubicBezTo>
                  <a:cubicBezTo>
                    <a:pt x="89682" y="-1489"/>
                    <a:pt x="70251" y="6512"/>
                    <a:pt x="57773" y="26419"/>
                  </a:cubicBezTo>
                  <a:cubicBezTo>
                    <a:pt x="45867" y="45469"/>
                    <a:pt x="47867" y="65567"/>
                    <a:pt x="57773" y="96428"/>
                  </a:cubicBezTo>
                  <a:lnTo>
                    <a:pt x="38437" y="157293"/>
                  </a:ln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6" name="Forme libre : forme 1064">
              <a:extLst>
                <a:ext uri="{FF2B5EF4-FFF2-40B4-BE49-F238E27FC236}">
                  <a16:creationId xmlns:a16="http://schemas.microsoft.com/office/drawing/2014/main" id="{7EEA61D7-95F3-9707-0AE7-1F5CB8B9C954}"/>
                </a:ext>
              </a:extLst>
            </p:cNvPr>
            <p:cNvSpPr/>
            <p:nvPr/>
          </p:nvSpPr>
          <p:spPr>
            <a:xfrm>
              <a:off x="2083839" y="5422397"/>
              <a:ext cx="181247" cy="229731"/>
            </a:xfrm>
            <a:custGeom>
              <a:avLst/>
              <a:gdLst>
                <a:gd name="connsiteX0" fmla="*/ 110776 w 181247"/>
                <a:gd name="connsiteY0" fmla="*/ 115337 h 229731"/>
                <a:gd name="connsiteX1" fmla="*/ 168402 w 181247"/>
                <a:gd name="connsiteY1" fmla="*/ 56567 h 229731"/>
                <a:gd name="connsiteX2" fmla="*/ 124587 w 181247"/>
                <a:gd name="connsiteY2" fmla="*/ 12848 h 229731"/>
                <a:gd name="connsiteX3" fmla="*/ 90678 w 181247"/>
                <a:gd name="connsiteY3" fmla="*/ 47804 h 229731"/>
                <a:gd name="connsiteX4" fmla="*/ 61722 w 181247"/>
                <a:gd name="connsiteY4" fmla="*/ 62759 h 229731"/>
                <a:gd name="connsiteX5" fmla="*/ 17335 w 181247"/>
                <a:gd name="connsiteY5" fmla="*/ 106478 h 229731"/>
                <a:gd name="connsiteX6" fmla="*/ 0 w 181247"/>
                <a:gd name="connsiteY6" fmla="*/ 158866 h 229731"/>
                <a:gd name="connsiteX7" fmla="*/ 0 w 181247"/>
                <a:gd name="connsiteY7" fmla="*/ 229732 h 2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247" h="229731">
                  <a:moveTo>
                    <a:pt x="110776" y="115337"/>
                  </a:moveTo>
                  <a:cubicBezTo>
                    <a:pt x="110776" y="115337"/>
                    <a:pt x="159639" y="65426"/>
                    <a:pt x="168402" y="56567"/>
                  </a:cubicBezTo>
                  <a:cubicBezTo>
                    <a:pt x="203359" y="21611"/>
                    <a:pt x="159639" y="-22109"/>
                    <a:pt x="124587" y="12848"/>
                  </a:cubicBezTo>
                  <a:cubicBezTo>
                    <a:pt x="115824" y="21611"/>
                    <a:pt x="115062" y="23516"/>
                    <a:pt x="90678" y="47804"/>
                  </a:cubicBezTo>
                  <a:cubicBezTo>
                    <a:pt x="83344" y="55139"/>
                    <a:pt x="73342" y="51233"/>
                    <a:pt x="61722" y="62759"/>
                  </a:cubicBezTo>
                  <a:cubicBezTo>
                    <a:pt x="56674" y="67807"/>
                    <a:pt x="29242" y="94667"/>
                    <a:pt x="17335" y="106478"/>
                  </a:cubicBezTo>
                  <a:cubicBezTo>
                    <a:pt x="5715" y="118194"/>
                    <a:pt x="0" y="142578"/>
                    <a:pt x="0" y="158866"/>
                  </a:cubicBezTo>
                  <a:cubicBezTo>
                    <a:pt x="0" y="185060"/>
                    <a:pt x="0" y="229732"/>
                    <a:pt x="0" y="229732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orme libre : forme 1065">
              <a:extLst>
                <a:ext uri="{FF2B5EF4-FFF2-40B4-BE49-F238E27FC236}">
                  <a16:creationId xmlns:a16="http://schemas.microsoft.com/office/drawing/2014/main" id="{44FC07E0-B92F-83D1-2191-AEFDD36C2E9D}"/>
                </a:ext>
              </a:extLst>
            </p:cNvPr>
            <p:cNvSpPr/>
            <p:nvPr/>
          </p:nvSpPr>
          <p:spPr>
            <a:xfrm>
              <a:off x="2059169" y="5652225"/>
              <a:ext cx="173164" cy="61817"/>
            </a:xfrm>
            <a:custGeom>
              <a:avLst/>
              <a:gdLst>
                <a:gd name="connsiteX0" fmla="*/ 173165 w 173164"/>
                <a:gd name="connsiteY0" fmla="*/ 61817 h 61817"/>
                <a:gd name="connsiteX1" fmla="*/ 173165 w 173164"/>
                <a:gd name="connsiteY1" fmla="*/ 0 h 61817"/>
                <a:gd name="connsiteX2" fmla="*/ 0 w 173164"/>
                <a:gd name="connsiteY2" fmla="*/ 0 h 61817"/>
                <a:gd name="connsiteX3" fmla="*/ 0 w 173164"/>
                <a:gd name="connsiteY3" fmla="*/ 61817 h 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164" h="61817">
                  <a:moveTo>
                    <a:pt x="173165" y="61817"/>
                  </a:moveTo>
                  <a:lnTo>
                    <a:pt x="173165" y="0"/>
                  </a:lnTo>
                  <a:lnTo>
                    <a:pt x="0" y="0"/>
                  </a:lnTo>
                  <a:lnTo>
                    <a:pt x="0" y="61817"/>
                  </a:ln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orme libre : forme 1066">
              <a:extLst>
                <a:ext uri="{FF2B5EF4-FFF2-40B4-BE49-F238E27FC236}">
                  <a16:creationId xmlns:a16="http://schemas.microsoft.com/office/drawing/2014/main" id="{4D064EFB-EAF4-B504-5C1A-6DF752744B6F}"/>
                </a:ext>
              </a:extLst>
            </p:cNvPr>
            <p:cNvSpPr/>
            <p:nvPr/>
          </p:nvSpPr>
          <p:spPr>
            <a:xfrm>
              <a:off x="2096221" y="5689277"/>
              <a:ext cx="24765" cy="9525"/>
            </a:xfrm>
            <a:custGeom>
              <a:avLst/>
              <a:gdLst>
                <a:gd name="connsiteX0" fmla="*/ 0 w 24765"/>
                <a:gd name="connsiteY0" fmla="*/ 0 h 9525"/>
                <a:gd name="connsiteX1" fmla="*/ 24765 w 24765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5" h="9525">
                  <a:moveTo>
                    <a:pt x="0" y="0"/>
                  </a:moveTo>
                  <a:lnTo>
                    <a:pt x="24765" y="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" name="Forme libre : forme 1067">
              <a:extLst>
                <a:ext uri="{FF2B5EF4-FFF2-40B4-BE49-F238E27FC236}">
                  <a16:creationId xmlns:a16="http://schemas.microsoft.com/office/drawing/2014/main" id="{4B7E03BF-A831-E5CE-9669-F8A4ACB1BD63}"/>
                </a:ext>
              </a:extLst>
            </p:cNvPr>
            <p:cNvSpPr/>
            <p:nvPr/>
          </p:nvSpPr>
          <p:spPr>
            <a:xfrm>
              <a:off x="1749844" y="5268999"/>
              <a:ext cx="115732" cy="383225"/>
            </a:xfrm>
            <a:custGeom>
              <a:avLst/>
              <a:gdLst>
                <a:gd name="connsiteX0" fmla="*/ 115586 w 115732"/>
                <a:gd name="connsiteY0" fmla="*/ 383226 h 383225"/>
                <a:gd name="connsiteX1" fmla="*/ 106823 w 115732"/>
                <a:gd name="connsiteY1" fmla="*/ 356175 h 383225"/>
                <a:gd name="connsiteX2" fmla="*/ 9096 w 115732"/>
                <a:gd name="connsiteY2" fmla="*/ 245018 h 383225"/>
                <a:gd name="connsiteX3" fmla="*/ 333 w 115732"/>
                <a:gd name="connsiteY3" fmla="*/ 113859 h 383225"/>
                <a:gd name="connsiteX4" fmla="*/ 14145 w 115732"/>
                <a:gd name="connsiteY4" fmla="*/ 225 h 383225"/>
                <a:gd name="connsiteX5" fmla="*/ 57960 w 115732"/>
                <a:gd name="connsiteY5" fmla="*/ 26419 h 383225"/>
                <a:gd name="connsiteX6" fmla="*/ 57960 w 115732"/>
                <a:gd name="connsiteY6" fmla="*/ 96428 h 383225"/>
                <a:gd name="connsiteX7" fmla="*/ 77295 w 115732"/>
                <a:gd name="connsiteY7" fmla="*/ 157293 h 383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732" h="383225">
                  <a:moveTo>
                    <a:pt x="115586" y="383226"/>
                  </a:moveTo>
                  <a:cubicBezTo>
                    <a:pt x="115586" y="376558"/>
                    <a:pt x="117586" y="366747"/>
                    <a:pt x="106823" y="356175"/>
                  </a:cubicBezTo>
                  <a:cubicBezTo>
                    <a:pt x="96060" y="345411"/>
                    <a:pt x="19860" y="255781"/>
                    <a:pt x="9096" y="245018"/>
                  </a:cubicBezTo>
                  <a:cubicBezTo>
                    <a:pt x="-714" y="235207"/>
                    <a:pt x="-429" y="128337"/>
                    <a:pt x="333" y="113859"/>
                  </a:cubicBezTo>
                  <a:cubicBezTo>
                    <a:pt x="1095" y="100047"/>
                    <a:pt x="3381" y="27181"/>
                    <a:pt x="14145" y="225"/>
                  </a:cubicBezTo>
                  <a:cubicBezTo>
                    <a:pt x="26051" y="-1489"/>
                    <a:pt x="45482" y="6512"/>
                    <a:pt x="57960" y="26419"/>
                  </a:cubicBezTo>
                  <a:cubicBezTo>
                    <a:pt x="69866" y="45469"/>
                    <a:pt x="67866" y="65567"/>
                    <a:pt x="57960" y="96428"/>
                  </a:cubicBezTo>
                  <a:lnTo>
                    <a:pt x="77295" y="157293"/>
                  </a:ln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" name="Forme libre : forme 1068">
              <a:extLst>
                <a:ext uri="{FF2B5EF4-FFF2-40B4-BE49-F238E27FC236}">
                  <a16:creationId xmlns:a16="http://schemas.microsoft.com/office/drawing/2014/main" id="{F7C11D80-19FC-E2D5-E9D7-75CE508271FE}"/>
                </a:ext>
              </a:extLst>
            </p:cNvPr>
            <p:cNvSpPr/>
            <p:nvPr/>
          </p:nvSpPr>
          <p:spPr>
            <a:xfrm>
              <a:off x="1803816" y="5422397"/>
              <a:ext cx="181343" cy="229731"/>
            </a:xfrm>
            <a:custGeom>
              <a:avLst/>
              <a:gdLst>
                <a:gd name="connsiteX0" fmla="*/ 70472 w 181343"/>
                <a:gd name="connsiteY0" fmla="*/ 115337 h 229731"/>
                <a:gd name="connsiteX1" fmla="*/ 12846 w 181343"/>
                <a:gd name="connsiteY1" fmla="*/ 56567 h 229731"/>
                <a:gd name="connsiteX2" fmla="*/ 56661 w 181343"/>
                <a:gd name="connsiteY2" fmla="*/ 12848 h 229731"/>
                <a:gd name="connsiteX3" fmla="*/ 90570 w 181343"/>
                <a:gd name="connsiteY3" fmla="*/ 47804 h 229731"/>
                <a:gd name="connsiteX4" fmla="*/ 119526 w 181343"/>
                <a:gd name="connsiteY4" fmla="*/ 62759 h 229731"/>
                <a:gd name="connsiteX5" fmla="*/ 163912 w 181343"/>
                <a:gd name="connsiteY5" fmla="*/ 106478 h 229731"/>
                <a:gd name="connsiteX6" fmla="*/ 181343 w 181343"/>
                <a:gd name="connsiteY6" fmla="*/ 158866 h 229731"/>
                <a:gd name="connsiteX7" fmla="*/ 181343 w 181343"/>
                <a:gd name="connsiteY7" fmla="*/ 229732 h 229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43" h="229731">
                  <a:moveTo>
                    <a:pt x="70472" y="115337"/>
                  </a:moveTo>
                  <a:cubicBezTo>
                    <a:pt x="70472" y="115337"/>
                    <a:pt x="21609" y="65426"/>
                    <a:pt x="12846" y="56567"/>
                  </a:cubicBezTo>
                  <a:cubicBezTo>
                    <a:pt x="-22111" y="21611"/>
                    <a:pt x="21609" y="-22109"/>
                    <a:pt x="56661" y="12848"/>
                  </a:cubicBezTo>
                  <a:cubicBezTo>
                    <a:pt x="65424" y="21611"/>
                    <a:pt x="66186" y="23516"/>
                    <a:pt x="90570" y="47804"/>
                  </a:cubicBezTo>
                  <a:cubicBezTo>
                    <a:pt x="97904" y="55139"/>
                    <a:pt x="107905" y="51233"/>
                    <a:pt x="119526" y="62759"/>
                  </a:cubicBezTo>
                  <a:cubicBezTo>
                    <a:pt x="124574" y="67807"/>
                    <a:pt x="152006" y="94667"/>
                    <a:pt x="163912" y="106478"/>
                  </a:cubicBezTo>
                  <a:cubicBezTo>
                    <a:pt x="175819" y="118385"/>
                    <a:pt x="180867" y="142578"/>
                    <a:pt x="181343" y="158866"/>
                  </a:cubicBezTo>
                  <a:cubicBezTo>
                    <a:pt x="181343" y="185060"/>
                    <a:pt x="181343" y="229732"/>
                    <a:pt x="181343" y="229732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orme libre : forme 1069">
              <a:extLst>
                <a:ext uri="{FF2B5EF4-FFF2-40B4-BE49-F238E27FC236}">
                  <a16:creationId xmlns:a16="http://schemas.microsoft.com/office/drawing/2014/main" id="{48F942B1-505E-993F-794F-69B54235528F}"/>
                </a:ext>
              </a:extLst>
            </p:cNvPr>
            <p:cNvSpPr/>
            <p:nvPr/>
          </p:nvSpPr>
          <p:spPr>
            <a:xfrm>
              <a:off x="1836570" y="5652225"/>
              <a:ext cx="173069" cy="61817"/>
            </a:xfrm>
            <a:custGeom>
              <a:avLst/>
              <a:gdLst>
                <a:gd name="connsiteX0" fmla="*/ 0 w 173069"/>
                <a:gd name="connsiteY0" fmla="*/ 61817 h 61817"/>
                <a:gd name="connsiteX1" fmla="*/ 0 w 173069"/>
                <a:gd name="connsiteY1" fmla="*/ 0 h 61817"/>
                <a:gd name="connsiteX2" fmla="*/ 173069 w 173069"/>
                <a:gd name="connsiteY2" fmla="*/ 0 h 61817"/>
                <a:gd name="connsiteX3" fmla="*/ 173069 w 173069"/>
                <a:gd name="connsiteY3" fmla="*/ 61817 h 6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069" h="61817">
                  <a:moveTo>
                    <a:pt x="0" y="61817"/>
                  </a:moveTo>
                  <a:lnTo>
                    <a:pt x="0" y="0"/>
                  </a:lnTo>
                  <a:lnTo>
                    <a:pt x="173069" y="0"/>
                  </a:lnTo>
                  <a:lnTo>
                    <a:pt x="173069" y="61817"/>
                  </a:ln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orme libre : forme 1070">
              <a:extLst>
                <a:ext uri="{FF2B5EF4-FFF2-40B4-BE49-F238E27FC236}">
                  <a16:creationId xmlns:a16="http://schemas.microsoft.com/office/drawing/2014/main" id="{67462A2F-D812-1A20-8E72-3F33706D0F8E}"/>
                </a:ext>
              </a:extLst>
            </p:cNvPr>
            <p:cNvSpPr/>
            <p:nvPr/>
          </p:nvSpPr>
          <p:spPr>
            <a:xfrm>
              <a:off x="1947822" y="5689277"/>
              <a:ext cx="24764" cy="9525"/>
            </a:xfrm>
            <a:custGeom>
              <a:avLst/>
              <a:gdLst>
                <a:gd name="connsiteX0" fmla="*/ 24765 w 24764"/>
                <a:gd name="connsiteY0" fmla="*/ 0 h 9525"/>
                <a:gd name="connsiteX1" fmla="*/ 0 w 24764"/>
                <a:gd name="connsiteY1" fmla="*/ 0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4764" h="9525">
                  <a:moveTo>
                    <a:pt x="24765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3" name="Forme libre : forme 1071">
              <a:extLst>
                <a:ext uri="{FF2B5EF4-FFF2-40B4-BE49-F238E27FC236}">
                  <a16:creationId xmlns:a16="http://schemas.microsoft.com/office/drawing/2014/main" id="{5CA5FAE0-DCF1-792A-8DCD-2684AF09C3E7}"/>
                </a:ext>
              </a:extLst>
            </p:cNvPr>
            <p:cNvSpPr/>
            <p:nvPr/>
          </p:nvSpPr>
          <p:spPr>
            <a:xfrm>
              <a:off x="1945105" y="5145304"/>
              <a:ext cx="200537" cy="270986"/>
            </a:xfrm>
            <a:custGeom>
              <a:avLst/>
              <a:gdLst>
                <a:gd name="connsiteX0" fmla="*/ 66534 w 200537"/>
                <a:gd name="connsiteY0" fmla="*/ 270986 h 270986"/>
                <a:gd name="connsiteX1" fmla="*/ 1479 w 200537"/>
                <a:gd name="connsiteY1" fmla="*/ 158972 h 270986"/>
                <a:gd name="connsiteX2" fmla="*/ 140734 w 200537"/>
                <a:gd name="connsiteY2" fmla="*/ 0 h 270986"/>
                <a:gd name="connsiteX3" fmla="*/ 190550 w 200537"/>
                <a:gd name="connsiteY3" fmla="*/ 191738 h 270986"/>
                <a:gd name="connsiteX4" fmla="*/ 104253 w 200537"/>
                <a:gd name="connsiteY4" fmla="*/ 261842 h 27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537" h="270986">
                  <a:moveTo>
                    <a:pt x="66534" y="270986"/>
                  </a:moveTo>
                  <a:cubicBezTo>
                    <a:pt x="17671" y="252698"/>
                    <a:pt x="-6427" y="191453"/>
                    <a:pt x="1479" y="158972"/>
                  </a:cubicBezTo>
                  <a:cubicBezTo>
                    <a:pt x="22434" y="71723"/>
                    <a:pt x="105396" y="63437"/>
                    <a:pt x="140734" y="0"/>
                  </a:cubicBezTo>
                  <a:cubicBezTo>
                    <a:pt x="194265" y="39148"/>
                    <a:pt x="214553" y="119539"/>
                    <a:pt x="190550" y="191738"/>
                  </a:cubicBezTo>
                  <a:cubicBezTo>
                    <a:pt x="174357" y="240316"/>
                    <a:pt x="128733" y="256508"/>
                    <a:pt x="104253" y="261842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4" name="Forme libre : forme 1072">
              <a:extLst>
                <a:ext uri="{FF2B5EF4-FFF2-40B4-BE49-F238E27FC236}">
                  <a16:creationId xmlns:a16="http://schemas.microsoft.com/office/drawing/2014/main" id="{CAD63450-0F7B-CC93-4421-54F5D6B5C1B5}"/>
                </a:ext>
              </a:extLst>
            </p:cNvPr>
            <p:cNvSpPr/>
            <p:nvPr/>
          </p:nvSpPr>
          <p:spPr>
            <a:xfrm>
              <a:off x="2011609" y="5234458"/>
              <a:ext cx="61180" cy="256603"/>
            </a:xfrm>
            <a:custGeom>
              <a:avLst/>
              <a:gdLst>
                <a:gd name="connsiteX0" fmla="*/ 12317 w 61180"/>
                <a:gd name="connsiteY0" fmla="*/ 256604 h 256603"/>
                <a:gd name="connsiteX1" fmla="*/ 61181 w 61180"/>
                <a:gd name="connsiteY1" fmla="*/ 0 h 256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1180" h="256603">
                  <a:moveTo>
                    <a:pt x="12317" y="256604"/>
                  </a:moveTo>
                  <a:cubicBezTo>
                    <a:pt x="-24544" y="150209"/>
                    <a:pt x="30129" y="69437"/>
                    <a:pt x="61181" y="0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5" name="Graphique 169">
            <a:extLst>
              <a:ext uri="{FF2B5EF4-FFF2-40B4-BE49-F238E27FC236}">
                <a16:creationId xmlns:a16="http://schemas.microsoft.com/office/drawing/2014/main" id="{DDAC2225-089D-26B0-A4ED-C84D63C8BBE3}"/>
              </a:ext>
            </a:extLst>
          </p:cNvPr>
          <p:cNvGrpSpPr>
            <a:grpSpLocks noChangeAspect="1"/>
          </p:cNvGrpSpPr>
          <p:nvPr/>
        </p:nvGrpSpPr>
        <p:grpSpPr>
          <a:xfrm>
            <a:off x="5394137" y="6292730"/>
            <a:ext cx="329614" cy="245991"/>
            <a:chOff x="7784480" y="4103912"/>
            <a:chExt cx="550687" cy="410978"/>
          </a:xfrm>
          <a:noFill/>
        </p:grpSpPr>
        <p:grpSp>
          <p:nvGrpSpPr>
            <p:cNvPr id="66" name="Graphique 169">
              <a:extLst>
                <a:ext uri="{FF2B5EF4-FFF2-40B4-BE49-F238E27FC236}">
                  <a16:creationId xmlns:a16="http://schemas.microsoft.com/office/drawing/2014/main" id="{9BE697BB-DAB7-42FC-EC83-4F3585862FFE}"/>
                </a:ext>
              </a:extLst>
            </p:cNvPr>
            <p:cNvGrpSpPr/>
            <p:nvPr/>
          </p:nvGrpSpPr>
          <p:grpSpPr>
            <a:xfrm>
              <a:off x="7840269" y="4165657"/>
              <a:ext cx="100296" cy="287488"/>
              <a:chOff x="7840269" y="4165657"/>
              <a:chExt cx="100296" cy="287488"/>
            </a:xfrm>
            <a:noFill/>
          </p:grpSpPr>
          <p:sp>
            <p:nvSpPr>
              <p:cNvPr id="75" name="Forme libre : forme 1030">
                <a:extLst>
                  <a:ext uri="{FF2B5EF4-FFF2-40B4-BE49-F238E27FC236}">
                    <a16:creationId xmlns:a16="http://schemas.microsoft.com/office/drawing/2014/main" id="{B88FEAA2-8A11-DBBA-F23E-9DF818D27FED}"/>
                  </a:ext>
                </a:extLst>
              </p:cNvPr>
              <p:cNvSpPr/>
              <p:nvPr/>
            </p:nvSpPr>
            <p:spPr>
              <a:xfrm>
                <a:off x="7840269" y="4165657"/>
                <a:ext cx="100296" cy="100295"/>
              </a:xfrm>
              <a:custGeom>
                <a:avLst/>
                <a:gdLst>
                  <a:gd name="connsiteX0" fmla="*/ 100296 w 100296"/>
                  <a:gd name="connsiteY0" fmla="*/ 50148 h 100295"/>
                  <a:gd name="connsiteX1" fmla="*/ 50148 w 100296"/>
                  <a:gd name="connsiteY1" fmla="*/ 100296 h 100295"/>
                  <a:gd name="connsiteX2" fmla="*/ 0 w 100296"/>
                  <a:gd name="connsiteY2" fmla="*/ 50148 h 100295"/>
                  <a:gd name="connsiteX3" fmla="*/ 50148 w 100296"/>
                  <a:gd name="connsiteY3" fmla="*/ 0 h 100295"/>
                  <a:gd name="connsiteX4" fmla="*/ 100296 w 100296"/>
                  <a:gd name="connsiteY4" fmla="*/ 50148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96" h="100295">
                    <a:moveTo>
                      <a:pt x="100296" y="50148"/>
                    </a:moveTo>
                    <a:cubicBezTo>
                      <a:pt x="100296" y="77844"/>
                      <a:pt x="77844" y="100296"/>
                      <a:pt x="50148" y="100296"/>
                    </a:cubicBezTo>
                    <a:cubicBezTo>
                      <a:pt x="22452" y="100296"/>
                      <a:pt x="0" y="77844"/>
                      <a:pt x="0" y="50148"/>
                    </a:cubicBezTo>
                    <a:cubicBezTo>
                      <a:pt x="0" y="22452"/>
                      <a:pt x="22452" y="0"/>
                      <a:pt x="50148" y="0"/>
                    </a:cubicBezTo>
                    <a:cubicBezTo>
                      <a:pt x="77844" y="0"/>
                      <a:pt x="100296" y="22452"/>
                      <a:pt x="100296" y="50148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6" name="Forme libre : forme 1031">
                <a:extLst>
                  <a:ext uri="{FF2B5EF4-FFF2-40B4-BE49-F238E27FC236}">
                    <a16:creationId xmlns:a16="http://schemas.microsoft.com/office/drawing/2014/main" id="{BE0263F1-4F9C-A78D-9355-45698D26B654}"/>
                  </a:ext>
                </a:extLst>
              </p:cNvPr>
              <p:cNvSpPr/>
              <p:nvPr/>
            </p:nvSpPr>
            <p:spPr>
              <a:xfrm>
                <a:off x="7840818" y="4292124"/>
                <a:ext cx="99120" cy="161022"/>
              </a:xfrm>
              <a:custGeom>
                <a:avLst/>
                <a:gdLst>
                  <a:gd name="connsiteX0" fmla="*/ 99121 w 99120"/>
                  <a:gd name="connsiteY0" fmla="*/ 161022 h 161022"/>
                  <a:gd name="connsiteX1" fmla="*/ 0 w 99120"/>
                  <a:gd name="connsiteY1" fmla="*/ 161022 h 161022"/>
                  <a:gd name="connsiteX2" fmla="*/ 0 w 99120"/>
                  <a:gd name="connsiteY2" fmla="*/ 49521 h 161022"/>
                  <a:gd name="connsiteX3" fmla="*/ 49521 w 99120"/>
                  <a:gd name="connsiteY3" fmla="*/ 0 h 161022"/>
                  <a:gd name="connsiteX4" fmla="*/ 49521 w 99120"/>
                  <a:gd name="connsiteY4" fmla="*/ 0 h 161022"/>
                  <a:gd name="connsiteX5" fmla="*/ 99042 w 99120"/>
                  <a:gd name="connsiteY5" fmla="*/ 49521 h 161022"/>
                  <a:gd name="connsiteX6" fmla="*/ 99042 w 99120"/>
                  <a:gd name="connsiteY6" fmla="*/ 161022 h 1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0" h="161022">
                    <a:moveTo>
                      <a:pt x="99121" y="161022"/>
                    </a:moveTo>
                    <a:lnTo>
                      <a:pt x="0" y="161022"/>
                    </a:lnTo>
                    <a:lnTo>
                      <a:pt x="0" y="49521"/>
                    </a:lnTo>
                    <a:cubicBezTo>
                      <a:pt x="0" y="22175"/>
                      <a:pt x="22175" y="0"/>
                      <a:pt x="49521" y="0"/>
                    </a:cubicBezTo>
                    <a:lnTo>
                      <a:pt x="49521" y="0"/>
                    </a:lnTo>
                    <a:cubicBezTo>
                      <a:pt x="76868" y="0"/>
                      <a:pt x="99042" y="22175"/>
                      <a:pt x="99042" y="49521"/>
                    </a:cubicBezTo>
                    <a:lnTo>
                      <a:pt x="99042" y="16102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aphique 169">
              <a:extLst>
                <a:ext uri="{FF2B5EF4-FFF2-40B4-BE49-F238E27FC236}">
                  <a16:creationId xmlns:a16="http://schemas.microsoft.com/office/drawing/2014/main" id="{58ACC921-B575-EA12-800B-5B68F81F2942}"/>
                </a:ext>
              </a:extLst>
            </p:cNvPr>
            <p:cNvGrpSpPr/>
            <p:nvPr/>
          </p:nvGrpSpPr>
          <p:grpSpPr>
            <a:xfrm>
              <a:off x="8184488" y="4165657"/>
              <a:ext cx="100296" cy="287488"/>
              <a:chOff x="8184488" y="4165657"/>
              <a:chExt cx="100296" cy="287488"/>
            </a:xfrm>
            <a:noFill/>
          </p:grpSpPr>
          <p:sp>
            <p:nvSpPr>
              <p:cNvPr id="73" name="Forme libre : forme 1028">
                <a:extLst>
                  <a:ext uri="{FF2B5EF4-FFF2-40B4-BE49-F238E27FC236}">
                    <a16:creationId xmlns:a16="http://schemas.microsoft.com/office/drawing/2014/main" id="{209CC84D-5BA6-7C29-5379-8AF18F56278D}"/>
                  </a:ext>
                </a:extLst>
              </p:cNvPr>
              <p:cNvSpPr/>
              <p:nvPr/>
            </p:nvSpPr>
            <p:spPr>
              <a:xfrm>
                <a:off x="8184488" y="4165657"/>
                <a:ext cx="100296" cy="100295"/>
              </a:xfrm>
              <a:custGeom>
                <a:avLst/>
                <a:gdLst>
                  <a:gd name="connsiteX0" fmla="*/ 100296 w 100296"/>
                  <a:gd name="connsiteY0" fmla="*/ 50148 h 100295"/>
                  <a:gd name="connsiteX1" fmla="*/ 50148 w 100296"/>
                  <a:gd name="connsiteY1" fmla="*/ 100296 h 100295"/>
                  <a:gd name="connsiteX2" fmla="*/ 0 w 100296"/>
                  <a:gd name="connsiteY2" fmla="*/ 50148 h 100295"/>
                  <a:gd name="connsiteX3" fmla="*/ 50148 w 100296"/>
                  <a:gd name="connsiteY3" fmla="*/ 0 h 100295"/>
                  <a:gd name="connsiteX4" fmla="*/ 100296 w 100296"/>
                  <a:gd name="connsiteY4" fmla="*/ 50148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296" h="100295">
                    <a:moveTo>
                      <a:pt x="100296" y="50148"/>
                    </a:moveTo>
                    <a:cubicBezTo>
                      <a:pt x="100296" y="77844"/>
                      <a:pt x="77844" y="100296"/>
                      <a:pt x="50148" y="100296"/>
                    </a:cubicBezTo>
                    <a:cubicBezTo>
                      <a:pt x="22452" y="100296"/>
                      <a:pt x="0" y="77844"/>
                      <a:pt x="0" y="50148"/>
                    </a:cubicBezTo>
                    <a:cubicBezTo>
                      <a:pt x="0" y="22452"/>
                      <a:pt x="22452" y="0"/>
                      <a:pt x="50148" y="0"/>
                    </a:cubicBezTo>
                    <a:cubicBezTo>
                      <a:pt x="77844" y="0"/>
                      <a:pt x="100296" y="22452"/>
                      <a:pt x="100296" y="50148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4" name="Forme libre : forme 1029">
                <a:extLst>
                  <a:ext uri="{FF2B5EF4-FFF2-40B4-BE49-F238E27FC236}">
                    <a16:creationId xmlns:a16="http://schemas.microsoft.com/office/drawing/2014/main" id="{146ED065-20DC-F37C-6D28-A50DA592978A}"/>
                  </a:ext>
                </a:extLst>
              </p:cNvPr>
              <p:cNvSpPr/>
              <p:nvPr/>
            </p:nvSpPr>
            <p:spPr>
              <a:xfrm>
                <a:off x="8185037" y="4292124"/>
                <a:ext cx="99120" cy="161022"/>
              </a:xfrm>
              <a:custGeom>
                <a:avLst/>
                <a:gdLst>
                  <a:gd name="connsiteX0" fmla="*/ 99121 w 99120"/>
                  <a:gd name="connsiteY0" fmla="*/ 161022 h 161022"/>
                  <a:gd name="connsiteX1" fmla="*/ 0 w 99120"/>
                  <a:gd name="connsiteY1" fmla="*/ 161022 h 161022"/>
                  <a:gd name="connsiteX2" fmla="*/ 0 w 99120"/>
                  <a:gd name="connsiteY2" fmla="*/ 49521 h 161022"/>
                  <a:gd name="connsiteX3" fmla="*/ 49521 w 99120"/>
                  <a:gd name="connsiteY3" fmla="*/ 0 h 161022"/>
                  <a:gd name="connsiteX4" fmla="*/ 49521 w 99120"/>
                  <a:gd name="connsiteY4" fmla="*/ 0 h 161022"/>
                  <a:gd name="connsiteX5" fmla="*/ 99042 w 99120"/>
                  <a:gd name="connsiteY5" fmla="*/ 49521 h 161022"/>
                  <a:gd name="connsiteX6" fmla="*/ 99042 w 99120"/>
                  <a:gd name="connsiteY6" fmla="*/ 161022 h 161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9120" h="161022">
                    <a:moveTo>
                      <a:pt x="99121" y="161022"/>
                    </a:moveTo>
                    <a:lnTo>
                      <a:pt x="0" y="161022"/>
                    </a:lnTo>
                    <a:lnTo>
                      <a:pt x="0" y="49521"/>
                    </a:lnTo>
                    <a:cubicBezTo>
                      <a:pt x="0" y="22175"/>
                      <a:pt x="22175" y="0"/>
                      <a:pt x="49521" y="0"/>
                    </a:cubicBezTo>
                    <a:lnTo>
                      <a:pt x="49521" y="0"/>
                    </a:lnTo>
                    <a:cubicBezTo>
                      <a:pt x="76868" y="0"/>
                      <a:pt x="99042" y="22175"/>
                      <a:pt x="99042" y="49521"/>
                    </a:cubicBezTo>
                    <a:lnTo>
                      <a:pt x="99042" y="161022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68" name="Graphique 169">
              <a:extLst>
                <a:ext uri="{FF2B5EF4-FFF2-40B4-BE49-F238E27FC236}">
                  <a16:creationId xmlns:a16="http://schemas.microsoft.com/office/drawing/2014/main" id="{D4B2B830-14D0-C7D0-7581-B6CAA17820A1}"/>
                </a:ext>
              </a:extLst>
            </p:cNvPr>
            <p:cNvGrpSpPr/>
            <p:nvPr/>
          </p:nvGrpSpPr>
          <p:grpSpPr>
            <a:xfrm>
              <a:off x="7990792" y="4103912"/>
              <a:ext cx="143392" cy="410978"/>
              <a:chOff x="7990792" y="4103912"/>
              <a:chExt cx="143392" cy="410978"/>
            </a:xfrm>
            <a:noFill/>
          </p:grpSpPr>
          <p:sp>
            <p:nvSpPr>
              <p:cNvPr id="71" name="Forme libre : forme 1026">
                <a:extLst>
                  <a:ext uri="{FF2B5EF4-FFF2-40B4-BE49-F238E27FC236}">
                    <a16:creationId xmlns:a16="http://schemas.microsoft.com/office/drawing/2014/main" id="{4D3E7A7B-4C19-7C59-7895-DE88BC5235ED}"/>
                  </a:ext>
                </a:extLst>
              </p:cNvPr>
              <p:cNvSpPr/>
              <p:nvPr/>
            </p:nvSpPr>
            <p:spPr>
              <a:xfrm>
                <a:off x="7990792" y="4103912"/>
                <a:ext cx="143392" cy="143391"/>
              </a:xfrm>
              <a:custGeom>
                <a:avLst/>
                <a:gdLst>
                  <a:gd name="connsiteX0" fmla="*/ 143392 w 143392"/>
                  <a:gd name="connsiteY0" fmla="*/ 71696 h 143391"/>
                  <a:gd name="connsiteX1" fmla="*/ 71696 w 143392"/>
                  <a:gd name="connsiteY1" fmla="*/ 143392 h 143391"/>
                  <a:gd name="connsiteX2" fmla="*/ 0 w 143392"/>
                  <a:gd name="connsiteY2" fmla="*/ 71696 h 143391"/>
                  <a:gd name="connsiteX3" fmla="*/ 71696 w 143392"/>
                  <a:gd name="connsiteY3" fmla="*/ 0 h 143391"/>
                  <a:gd name="connsiteX4" fmla="*/ 143392 w 143392"/>
                  <a:gd name="connsiteY4" fmla="*/ 71696 h 143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3392" h="143391">
                    <a:moveTo>
                      <a:pt x="143392" y="71696"/>
                    </a:moveTo>
                    <a:cubicBezTo>
                      <a:pt x="143392" y="111293"/>
                      <a:pt x="111293" y="143392"/>
                      <a:pt x="71696" y="143392"/>
                    </a:cubicBezTo>
                    <a:cubicBezTo>
                      <a:pt x="32099" y="143392"/>
                      <a:pt x="0" y="111293"/>
                      <a:pt x="0" y="71696"/>
                    </a:cubicBezTo>
                    <a:cubicBezTo>
                      <a:pt x="0" y="32099"/>
                      <a:pt x="32099" y="0"/>
                      <a:pt x="71696" y="0"/>
                    </a:cubicBezTo>
                    <a:cubicBezTo>
                      <a:pt x="111293" y="0"/>
                      <a:pt x="143392" y="32099"/>
                      <a:pt x="143392" y="71696"/>
                    </a:cubicBez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72" name="Forme libre : forme 1027">
                <a:extLst>
                  <a:ext uri="{FF2B5EF4-FFF2-40B4-BE49-F238E27FC236}">
                    <a16:creationId xmlns:a16="http://schemas.microsoft.com/office/drawing/2014/main" id="{4B111240-C1C3-F5BF-3CFD-0A9D7A88165F}"/>
                  </a:ext>
                </a:extLst>
              </p:cNvPr>
              <p:cNvSpPr/>
              <p:nvPr/>
            </p:nvSpPr>
            <p:spPr>
              <a:xfrm>
                <a:off x="7991654" y="4284680"/>
                <a:ext cx="141668" cy="230210"/>
              </a:xfrm>
              <a:custGeom>
                <a:avLst/>
                <a:gdLst>
                  <a:gd name="connsiteX0" fmla="*/ 141668 w 141668"/>
                  <a:gd name="connsiteY0" fmla="*/ 230211 h 230210"/>
                  <a:gd name="connsiteX1" fmla="*/ 0 w 141668"/>
                  <a:gd name="connsiteY1" fmla="*/ 230211 h 230210"/>
                  <a:gd name="connsiteX2" fmla="*/ 0 w 141668"/>
                  <a:gd name="connsiteY2" fmla="*/ 70834 h 230210"/>
                  <a:gd name="connsiteX3" fmla="*/ 70834 w 141668"/>
                  <a:gd name="connsiteY3" fmla="*/ 0 h 230210"/>
                  <a:gd name="connsiteX4" fmla="*/ 70834 w 141668"/>
                  <a:gd name="connsiteY4" fmla="*/ 0 h 230210"/>
                  <a:gd name="connsiteX5" fmla="*/ 141668 w 141668"/>
                  <a:gd name="connsiteY5" fmla="*/ 70834 h 230210"/>
                  <a:gd name="connsiteX6" fmla="*/ 141668 w 141668"/>
                  <a:gd name="connsiteY6" fmla="*/ 230211 h 230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1668" h="230210">
                    <a:moveTo>
                      <a:pt x="141668" y="230211"/>
                    </a:moveTo>
                    <a:lnTo>
                      <a:pt x="0" y="230211"/>
                    </a:lnTo>
                    <a:lnTo>
                      <a:pt x="0" y="70834"/>
                    </a:lnTo>
                    <a:cubicBezTo>
                      <a:pt x="0" y="31734"/>
                      <a:pt x="31734" y="0"/>
                      <a:pt x="70834" y="0"/>
                    </a:cubicBezTo>
                    <a:lnTo>
                      <a:pt x="70834" y="0"/>
                    </a:lnTo>
                    <a:cubicBezTo>
                      <a:pt x="109934" y="0"/>
                      <a:pt x="141668" y="31734"/>
                      <a:pt x="141668" y="70834"/>
                    </a:cubicBezTo>
                    <a:lnTo>
                      <a:pt x="141668" y="230211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49E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S" sz="1800" b="0" i="0" u="none" strike="noStrike" kern="1200" cap="none" spc="0" normalizeH="0" baseline="0" noProof="0">
                  <a:ln>
                    <a:noFill/>
                  </a:ln>
                  <a:solidFill>
                    <a:srgbClr val="1D1D1B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69" name="Forme libre : forme 1024">
              <a:extLst>
                <a:ext uri="{FF2B5EF4-FFF2-40B4-BE49-F238E27FC236}">
                  <a16:creationId xmlns:a16="http://schemas.microsoft.com/office/drawing/2014/main" id="{1AD2DDA2-ED58-DADF-983C-2C27A59E5C27}"/>
                </a:ext>
              </a:extLst>
            </p:cNvPr>
            <p:cNvSpPr/>
            <p:nvPr/>
          </p:nvSpPr>
          <p:spPr>
            <a:xfrm>
              <a:off x="7784480" y="4500708"/>
              <a:ext cx="156085" cy="7835"/>
            </a:xfrm>
            <a:custGeom>
              <a:avLst/>
              <a:gdLst>
                <a:gd name="connsiteX0" fmla="*/ 156086 w 156085"/>
                <a:gd name="connsiteY0" fmla="*/ 0 h 7835"/>
                <a:gd name="connsiteX1" fmla="*/ 0 w 156085"/>
                <a:gd name="connsiteY1" fmla="*/ 0 h 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6085" h="7835">
                  <a:moveTo>
                    <a:pt x="156086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orme libre : forme 1025">
              <a:extLst>
                <a:ext uri="{FF2B5EF4-FFF2-40B4-BE49-F238E27FC236}">
                  <a16:creationId xmlns:a16="http://schemas.microsoft.com/office/drawing/2014/main" id="{84374FA5-2FAC-7A6C-A011-88D70B7E2551}"/>
                </a:ext>
              </a:extLst>
            </p:cNvPr>
            <p:cNvSpPr/>
            <p:nvPr/>
          </p:nvSpPr>
          <p:spPr>
            <a:xfrm>
              <a:off x="8185037" y="4500708"/>
              <a:ext cx="150130" cy="7835"/>
            </a:xfrm>
            <a:custGeom>
              <a:avLst/>
              <a:gdLst>
                <a:gd name="connsiteX0" fmla="*/ 150131 w 150130"/>
                <a:gd name="connsiteY0" fmla="*/ 0 h 7835"/>
                <a:gd name="connsiteX1" fmla="*/ 0 w 150130"/>
                <a:gd name="connsiteY1" fmla="*/ 0 h 7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130" h="7835">
                  <a:moveTo>
                    <a:pt x="150131" y="0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7" name="Graphique 472">
            <a:extLst>
              <a:ext uri="{FF2B5EF4-FFF2-40B4-BE49-F238E27FC236}">
                <a16:creationId xmlns:a16="http://schemas.microsoft.com/office/drawing/2014/main" id="{ED73DDE1-CAD1-86D2-13C5-5E78B9A15899}"/>
              </a:ext>
            </a:extLst>
          </p:cNvPr>
          <p:cNvGrpSpPr>
            <a:grpSpLocks noChangeAspect="1"/>
          </p:cNvGrpSpPr>
          <p:nvPr/>
        </p:nvGrpSpPr>
        <p:grpSpPr>
          <a:xfrm>
            <a:off x="5432304" y="6899709"/>
            <a:ext cx="260016" cy="314687"/>
            <a:chOff x="-4018564" y="2336401"/>
            <a:chExt cx="361950" cy="438054"/>
          </a:xfrm>
          <a:noFill/>
        </p:grpSpPr>
        <p:sp>
          <p:nvSpPr>
            <p:cNvPr id="78" name="Forme libre : forme 349">
              <a:extLst>
                <a:ext uri="{FF2B5EF4-FFF2-40B4-BE49-F238E27FC236}">
                  <a16:creationId xmlns:a16="http://schemas.microsoft.com/office/drawing/2014/main" id="{99CCE411-129F-90DC-CBD5-83BCDD623A11}"/>
                </a:ext>
              </a:extLst>
            </p:cNvPr>
            <p:cNvSpPr/>
            <p:nvPr/>
          </p:nvSpPr>
          <p:spPr>
            <a:xfrm>
              <a:off x="-4018564" y="2336401"/>
              <a:ext cx="361950" cy="438054"/>
            </a:xfrm>
            <a:custGeom>
              <a:avLst/>
              <a:gdLst>
                <a:gd name="connsiteX0" fmla="*/ 181070 w 361950"/>
                <a:gd name="connsiteY0" fmla="*/ 0 h 438054"/>
                <a:gd name="connsiteX1" fmla="*/ 0 w 361950"/>
                <a:gd name="connsiteY1" fmla="*/ 76200 h 438054"/>
                <a:gd name="connsiteX2" fmla="*/ 0 w 361950"/>
                <a:gd name="connsiteY2" fmla="*/ 257175 h 438054"/>
                <a:gd name="connsiteX3" fmla="*/ 180975 w 361950"/>
                <a:gd name="connsiteY3" fmla="*/ 438055 h 438054"/>
                <a:gd name="connsiteX4" fmla="*/ 361950 w 361950"/>
                <a:gd name="connsiteY4" fmla="*/ 266700 h 438054"/>
                <a:gd name="connsiteX5" fmla="*/ 361950 w 361950"/>
                <a:gd name="connsiteY5" fmla="*/ 76200 h 438054"/>
                <a:gd name="connsiteX6" fmla="*/ 181070 w 361950"/>
                <a:gd name="connsiteY6" fmla="*/ 0 h 43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1950" h="438054">
                  <a:moveTo>
                    <a:pt x="181070" y="0"/>
                  </a:moveTo>
                  <a:cubicBezTo>
                    <a:pt x="163449" y="24955"/>
                    <a:pt x="46101" y="76200"/>
                    <a:pt x="0" y="76200"/>
                  </a:cubicBezTo>
                  <a:cubicBezTo>
                    <a:pt x="0" y="159353"/>
                    <a:pt x="0" y="185547"/>
                    <a:pt x="0" y="257175"/>
                  </a:cubicBezTo>
                  <a:cubicBezTo>
                    <a:pt x="0" y="342233"/>
                    <a:pt x="170879" y="435293"/>
                    <a:pt x="180975" y="438055"/>
                  </a:cubicBezTo>
                  <a:cubicBezTo>
                    <a:pt x="191072" y="435293"/>
                    <a:pt x="361950" y="335756"/>
                    <a:pt x="361950" y="266700"/>
                  </a:cubicBezTo>
                  <a:cubicBezTo>
                    <a:pt x="361950" y="195072"/>
                    <a:pt x="361950" y="159353"/>
                    <a:pt x="361950" y="76200"/>
                  </a:cubicBezTo>
                  <a:cubicBezTo>
                    <a:pt x="311658" y="76200"/>
                    <a:pt x="198692" y="24955"/>
                    <a:pt x="181070" y="0"/>
                  </a:cubicBezTo>
                  <a:close/>
                </a:path>
              </a:pathLst>
            </a:custGeom>
            <a:noFill/>
            <a:ln w="9525" cap="rnd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9" name="Forme libre : forme 350">
              <a:extLst>
                <a:ext uri="{FF2B5EF4-FFF2-40B4-BE49-F238E27FC236}">
                  <a16:creationId xmlns:a16="http://schemas.microsoft.com/office/drawing/2014/main" id="{E923D611-A3E1-401E-C9F5-82018149EF96}"/>
                </a:ext>
              </a:extLst>
            </p:cNvPr>
            <p:cNvSpPr/>
            <p:nvPr/>
          </p:nvSpPr>
          <p:spPr>
            <a:xfrm>
              <a:off x="-3837589" y="2593576"/>
              <a:ext cx="142875" cy="133350"/>
            </a:xfrm>
            <a:custGeom>
              <a:avLst/>
              <a:gdLst>
                <a:gd name="connsiteX0" fmla="*/ 0 w 142875"/>
                <a:gd name="connsiteY0" fmla="*/ 133350 h 133350"/>
                <a:gd name="connsiteX1" fmla="*/ 142875 w 142875"/>
                <a:gd name="connsiteY1" fmla="*/ 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2875" h="133350">
                  <a:moveTo>
                    <a:pt x="0" y="133350"/>
                  </a:moveTo>
                  <a:cubicBezTo>
                    <a:pt x="7906" y="131254"/>
                    <a:pt x="142875" y="54007"/>
                    <a:pt x="142875" y="0"/>
                  </a:cubicBezTo>
                </a:path>
              </a:pathLst>
            </a:custGeom>
            <a:noFill/>
            <a:ln w="9525" cap="rnd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0" name="Forme libre : forme 351">
              <a:extLst>
                <a:ext uri="{FF2B5EF4-FFF2-40B4-BE49-F238E27FC236}">
                  <a16:creationId xmlns:a16="http://schemas.microsoft.com/office/drawing/2014/main" id="{AB7607F0-9599-2602-0CE7-17EBBCBAA0FA}"/>
                </a:ext>
              </a:extLst>
            </p:cNvPr>
            <p:cNvSpPr/>
            <p:nvPr/>
          </p:nvSpPr>
          <p:spPr>
            <a:xfrm>
              <a:off x="-3980464" y="2384026"/>
              <a:ext cx="142875" cy="200025"/>
            </a:xfrm>
            <a:custGeom>
              <a:avLst/>
              <a:gdLst>
                <a:gd name="connsiteX0" fmla="*/ 142875 w 142875"/>
                <a:gd name="connsiteY0" fmla="*/ 0 h 200025"/>
                <a:gd name="connsiteX1" fmla="*/ 0 w 142875"/>
                <a:gd name="connsiteY1" fmla="*/ 57150 h 200025"/>
                <a:gd name="connsiteX2" fmla="*/ 0 w 142875"/>
                <a:gd name="connsiteY2" fmla="*/ 200025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5" h="200025">
                  <a:moveTo>
                    <a:pt x="142875" y="0"/>
                  </a:moveTo>
                  <a:cubicBezTo>
                    <a:pt x="128969" y="19526"/>
                    <a:pt x="36385" y="57150"/>
                    <a:pt x="0" y="57150"/>
                  </a:cubicBezTo>
                  <a:cubicBezTo>
                    <a:pt x="0" y="122206"/>
                    <a:pt x="0" y="144018"/>
                    <a:pt x="0" y="200025"/>
                  </a:cubicBezTo>
                </a:path>
              </a:pathLst>
            </a:custGeom>
            <a:noFill/>
            <a:ln w="9525" cap="rnd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orme libre : forme 352">
              <a:extLst>
                <a:ext uri="{FF2B5EF4-FFF2-40B4-BE49-F238E27FC236}">
                  <a16:creationId xmlns:a16="http://schemas.microsoft.com/office/drawing/2014/main" id="{A6E3D55D-CB7E-FF25-4796-8695DE8B90A4}"/>
                </a:ext>
              </a:extLst>
            </p:cNvPr>
            <p:cNvSpPr/>
            <p:nvPr/>
          </p:nvSpPr>
          <p:spPr>
            <a:xfrm>
              <a:off x="-3923314" y="2479276"/>
              <a:ext cx="190500" cy="152400"/>
            </a:xfrm>
            <a:custGeom>
              <a:avLst/>
              <a:gdLst>
                <a:gd name="connsiteX0" fmla="*/ 161925 w 190500"/>
                <a:gd name="connsiteY0" fmla="*/ 0 h 152400"/>
                <a:gd name="connsiteX1" fmla="*/ 66675 w 190500"/>
                <a:gd name="connsiteY1" fmla="*/ 95250 h 152400"/>
                <a:gd name="connsiteX2" fmla="*/ 28575 w 190500"/>
                <a:gd name="connsiteY2" fmla="*/ 57150 h 152400"/>
                <a:gd name="connsiteX3" fmla="*/ 0 w 190500"/>
                <a:gd name="connsiteY3" fmla="*/ 85725 h 152400"/>
                <a:gd name="connsiteX4" fmla="*/ 66675 w 190500"/>
                <a:gd name="connsiteY4" fmla="*/ 152400 h 152400"/>
                <a:gd name="connsiteX5" fmla="*/ 190500 w 190500"/>
                <a:gd name="connsiteY5" fmla="*/ 28575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0500" h="152400">
                  <a:moveTo>
                    <a:pt x="161925" y="0"/>
                  </a:moveTo>
                  <a:lnTo>
                    <a:pt x="66675" y="95250"/>
                  </a:lnTo>
                  <a:lnTo>
                    <a:pt x="28575" y="57150"/>
                  </a:lnTo>
                  <a:lnTo>
                    <a:pt x="0" y="85725"/>
                  </a:lnTo>
                  <a:lnTo>
                    <a:pt x="66675" y="152400"/>
                  </a:lnTo>
                  <a:lnTo>
                    <a:pt x="190500" y="28575"/>
                  </a:lnTo>
                  <a:close/>
                </a:path>
              </a:pathLst>
            </a:custGeom>
            <a:noFill/>
            <a:ln w="9525" cap="rnd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2" name="Graphique 216">
            <a:extLst>
              <a:ext uri="{FF2B5EF4-FFF2-40B4-BE49-F238E27FC236}">
                <a16:creationId xmlns:a16="http://schemas.microsoft.com/office/drawing/2014/main" id="{F0F94522-E8DC-7D5E-41AA-B3D50BC8463B}"/>
              </a:ext>
            </a:extLst>
          </p:cNvPr>
          <p:cNvGrpSpPr>
            <a:grpSpLocks noChangeAspect="1"/>
          </p:cNvGrpSpPr>
          <p:nvPr/>
        </p:nvGrpSpPr>
        <p:grpSpPr>
          <a:xfrm>
            <a:off x="5426824" y="7556260"/>
            <a:ext cx="263653" cy="317540"/>
            <a:chOff x="4410075" y="2066925"/>
            <a:chExt cx="333375" cy="447675"/>
          </a:xfrm>
          <a:noFill/>
        </p:grpSpPr>
        <p:sp>
          <p:nvSpPr>
            <p:cNvPr id="83" name="Forme libre : forme 868">
              <a:extLst>
                <a:ext uri="{FF2B5EF4-FFF2-40B4-BE49-F238E27FC236}">
                  <a16:creationId xmlns:a16="http://schemas.microsoft.com/office/drawing/2014/main" id="{3C1D5589-7D4C-9B0C-F71F-81300F33BFE7}"/>
                </a:ext>
              </a:extLst>
            </p:cNvPr>
            <p:cNvSpPr/>
            <p:nvPr/>
          </p:nvSpPr>
          <p:spPr>
            <a:xfrm>
              <a:off x="4562475" y="2295525"/>
              <a:ext cx="9525" cy="133350"/>
            </a:xfrm>
            <a:custGeom>
              <a:avLst/>
              <a:gdLst>
                <a:gd name="connsiteX0" fmla="*/ 0 w 9525"/>
                <a:gd name="connsiteY0" fmla="*/ 0 h 133350"/>
                <a:gd name="connsiteX1" fmla="*/ 0 w 9525"/>
                <a:gd name="connsiteY1" fmla="*/ 133350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33350">
                  <a:moveTo>
                    <a:pt x="0" y="0"/>
                  </a:moveTo>
                  <a:lnTo>
                    <a:pt x="0" y="13335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4" name="Forme libre : forme 869">
              <a:extLst>
                <a:ext uri="{FF2B5EF4-FFF2-40B4-BE49-F238E27FC236}">
                  <a16:creationId xmlns:a16="http://schemas.microsoft.com/office/drawing/2014/main" id="{B6E0DFB8-481B-1577-1FA3-B9F92764EEC3}"/>
                </a:ext>
              </a:extLst>
            </p:cNvPr>
            <p:cNvSpPr/>
            <p:nvPr/>
          </p:nvSpPr>
          <p:spPr>
            <a:xfrm>
              <a:off x="4600575" y="2266950"/>
              <a:ext cx="9525" cy="114300"/>
            </a:xfrm>
            <a:custGeom>
              <a:avLst/>
              <a:gdLst>
                <a:gd name="connsiteX0" fmla="*/ 0 w 9525"/>
                <a:gd name="connsiteY0" fmla="*/ 0 h 114300"/>
                <a:gd name="connsiteX1" fmla="*/ 0 w 9525"/>
                <a:gd name="connsiteY1" fmla="*/ 114300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14300">
                  <a:moveTo>
                    <a:pt x="0" y="0"/>
                  </a:moveTo>
                  <a:lnTo>
                    <a:pt x="0" y="11430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orme libre : forme 870">
              <a:extLst>
                <a:ext uri="{FF2B5EF4-FFF2-40B4-BE49-F238E27FC236}">
                  <a16:creationId xmlns:a16="http://schemas.microsoft.com/office/drawing/2014/main" id="{67EDD6A2-01A3-ED4E-900A-6CAE6118CB1E}"/>
                </a:ext>
              </a:extLst>
            </p:cNvPr>
            <p:cNvSpPr/>
            <p:nvPr/>
          </p:nvSpPr>
          <p:spPr>
            <a:xfrm>
              <a:off x="4505325" y="2066925"/>
              <a:ext cx="152400" cy="247650"/>
            </a:xfrm>
            <a:custGeom>
              <a:avLst/>
              <a:gdLst>
                <a:gd name="connsiteX0" fmla="*/ 123158 w 152400"/>
                <a:gd name="connsiteY0" fmla="*/ 240316 h 247650"/>
                <a:gd name="connsiteX1" fmla="*/ 152400 w 152400"/>
                <a:gd name="connsiteY1" fmla="*/ 247650 h 247650"/>
                <a:gd name="connsiteX2" fmla="*/ 152400 w 152400"/>
                <a:gd name="connsiteY2" fmla="*/ 200025 h 247650"/>
                <a:gd name="connsiteX3" fmla="*/ 114300 w 152400"/>
                <a:gd name="connsiteY3" fmla="*/ 161925 h 247650"/>
                <a:gd name="connsiteX4" fmla="*/ 114300 w 152400"/>
                <a:gd name="connsiteY4" fmla="*/ 66675 h 247650"/>
                <a:gd name="connsiteX5" fmla="*/ 76200 w 152400"/>
                <a:gd name="connsiteY5" fmla="*/ 0 h 247650"/>
                <a:gd name="connsiteX6" fmla="*/ 38100 w 152400"/>
                <a:gd name="connsiteY6" fmla="*/ 66675 h 247650"/>
                <a:gd name="connsiteX7" fmla="*/ 38100 w 152400"/>
                <a:gd name="connsiteY7" fmla="*/ 161925 h 247650"/>
                <a:gd name="connsiteX8" fmla="*/ 0 w 152400"/>
                <a:gd name="connsiteY8" fmla="*/ 200025 h 247650"/>
                <a:gd name="connsiteX9" fmla="*/ 0 w 152400"/>
                <a:gd name="connsiteY9" fmla="*/ 247650 h 247650"/>
                <a:gd name="connsiteX10" fmla="*/ 29051 w 152400"/>
                <a:gd name="connsiteY10" fmla="*/ 240411 h 247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2400" h="247650">
                  <a:moveTo>
                    <a:pt x="123158" y="240316"/>
                  </a:moveTo>
                  <a:lnTo>
                    <a:pt x="152400" y="247650"/>
                  </a:lnTo>
                  <a:lnTo>
                    <a:pt x="152400" y="200025"/>
                  </a:lnTo>
                  <a:lnTo>
                    <a:pt x="114300" y="161925"/>
                  </a:lnTo>
                  <a:cubicBezTo>
                    <a:pt x="114300" y="161925"/>
                    <a:pt x="114300" y="78581"/>
                    <a:pt x="114300" y="66675"/>
                  </a:cubicBezTo>
                  <a:cubicBezTo>
                    <a:pt x="114300" y="54769"/>
                    <a:pt x="103156" y="17431"/>
                    <a:pt x="76200" y="0"/>
                  </a:cubicBezTo>
                  <a:cubicBezTo>
                    <a:pt x="49244" y="17431"/>
                    <a:pt x="38100" y="54769"/>
                    <a:pt x="38100" y="66675"/>
                  </a:cubicBezTo>
                  <a:cubicBezTo>
                    <a:pt x="38100" y="78581"/>
                    <a:pt x="38100" y="161925"/>
                    <a:pt x="38100" y="161925"/>
                  </a:cubicBezTo>
                  <a:lnTo>
                    <a:pt x="0" y="200025"/>
                  </a:lnTo>
                  <a:lnTo>
                    <a:pt x="0" y="247650"/>
                  </a:lnTo>
                  <a:lnTo>
                    <a:pt x="29051" y="240411"/>
                  </a:lnTo>
                </a:path>
              </a:pathLst>
            </a:custGeom>
            <a:noFill/>
            <a:ln w="9525" cap="rnd">
              <a:solidFill>
                <a:srgbClr val="00049E"/>
              </a:solidFill>
              <a:prstDash val="solid"/>
              <a:round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orme libre : forme 871">
              <a:extLst>
                <a:ext uri="{FF2B5EF4-FFF2-40B4-BE49-F238E27FC236}">
                  <a16:creationId xmlns:a16="http://schemas.microsoft.com/office/drawing/2014/main" id="{AE42D45D-6C68-EC52-F9A6-0477BCEDA7A7}"/>
                </a:ext>
              </a:extLst>
            </p:cNvPr>
            <p:cNvSpPr/>
            <p:nvPr/>
          </p:nvSpPr>
          <p:spPr>
            <a:xfrm>
              <a:off x="4581525" y="2133600"/>
              <a:ext cx="9525" cy="19050"/>
            </a:xfrm>
            <a:custGeom>
              <a:avLst/>
              <a:gdLst>
                <a:gd name="connsiteX0" fmla="*/ 0 w 9525"/>
                <a:gd name="connsiteY0" fmla="*/ 0 h 19050"/>
                <a:gd name="connsiteX1" fmla="*/ 0 w 9525"/>
                <a:gd name="connsiteY1" fmla="*/ 19050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19050">
                  <a:moveTo>
                    <a:pt x="0" y="0"/>
                  </a:moveTo>
                  <a:lnTo>
                    <a:pt x="0" y="1905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7" name="Forme libre : forme 872">
              <a:extLst>
                <a:ext uri="{FF2B5EF4-FFF2-40B4-BE49-F238E27FC236}">
                  <a16:creationId xmlns:a16="http://schemas.microsoft.com/office/drawing/2014/main" id="{775324D3-65D8-7937-F219-8BF3EDF24B66}"/>
                </a:ext>
              </a:extLst>
            </p:cNvPr>
            <p:cNvSpPr/>
            <p:nvPr/>
          </p:nvSpPr>
          <p:spPr>
            <a:xfrm>
              <a:off x="4410075" y="2419350"/>
              <a:ext cx="104775" cy="85725"/>
            </a:xfrm>
            <a:custGeom>
              <a:avLst/>
              <a:gdLst>
                <a:gd name="connsiteX0" fmla="*/ 2762 w 104775"/>
                <a:gd name="connsiteY0" fmla="*/ 85725 h 85725"/>
                <a:gd name="connsiteX1" fmla="*/ 0 w 104775"/>
                <a:gd name="connsiteY1" fmla="*/ 66675 h 85725"/>
                <a:gd name="connsiteX2" fmla="*/ 66675 w 104775"/>
                <a:gd name="connsiteY2" fmla="*/ 0 h 85725"/>
                <a:gd name="connsiteX3" fmla="*/ 104775 w 104775"/>
                <a:gd name="connsiteY3" fmla="*/ 11906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4775" h="85725">
                  <a:moveTo>
                    <a:pt x="2762" y="85725"/>
                  </a:moveTo>
                  <a:cubicBezTo>
                    <a:pt x="952" y="79724"/>
                    <a:pt x="0" y="73247"/>
                    <a:pt x="0" y="66675"/>
                  </a:cubicBezTo>
                  <a:cubicBezTo>
                    <a:pt x="0" y="29813"/>
                    <a:pt x="29813" y="0"/>
                    <a:pt x="66675" y="0"/>
                  </a:cubicBezTo>
                  <a:cubicBezTo>
                    <a:pt x="80867" y="0"/>
                    <a:pt x="93917" y="4381"/>
                    <a:pt x="104775" y="11906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8" name="Forme libre : forme 873">
              <a:extLst>
                <a:ext uri="{FF2B5EF4-FFF2-40B4-BE49-F238E27FC236}">
                  <a16:creationId xmlns:a16="http://schemas.microsoft.com/office/drawing/2014/main" id="{FA755B74-66A5-C649-C474-8DC4E9E7FEEA}"/>
                </a:ext>
              </a:extLst>
            </p:cNvPr>
            <p:cNvSpPr/>
            <p:nvPr/>
          </p:nvSpPr>
          <p:spPr>
            <a:xfrm>
              <a:off x="4467225" y="2352675"/>
              <a:ext cx="57150" cy="67246"/>
            </a:xfrm>
            <a:custGeom>
              <a:avLst/>
              <a:gdLst>
                <a:gd name="connsiteX0" fmla="*/ 857 w 57150"/>
                <a:gd name="connsiteY0" fmla="*/ 67247 h 67246"/>
                <a:gd name="connsiteX1" fmla="*/ 0 w 57150"/>
                <a:gd name="connsiteY1" fmla="*/ 57150 h 67246"/>
                <a:gd name="connsiteX2" fmla="*/ 57150 w 57150"/>
                <a:gd name="connsiteY2" fmla="*/ 0 h 6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50" h="67246">
                  <a:moveTo>
                    <a:pt x="857" y="67247"/>
                  </a:moveTo>
                  <a:cubicBezTo>
                    <a:pt x="286" y="64008"/>
                    <a:pt x="0" y="60579"/>
                    <a:pt x="0" y="57150"/>
                  </a:cubicBezTo>
                  <a:cubicBezTo>
                    <a:pt x="0" y="25622"/>
                    <a:pt x="25622" y="0"/>
                    <a:pt x="57150" y="0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orme libre : forme 874">
              <a:extLst>
                <a:ext uri="{FF2B5EF4-FFF2-40B4-BE49-F238E27FC236}">
                  <a16:creationId xmlns:a16="http://schemas.microsoft.com/office/drawing/2014/main" id="{7A570D20-415A-9F97-E8F0-06FDE889C39A}"/>
                </a:ext>
              </a:extLst>
            </p:cNvPr>
            <p:cNvSpPr/>
            <p:nvPr/>
          </p:nvSpPr>
          <p:spPr>
            <a:xfrm>
              <a:off x="4638675" y="2343150"/>
              <a:ext cx="9525" cy="68675"/>
            </a:xfrm>
            <a:custGeom>
              <a:avLst/>
              <a:gdLst>
                <a:gd name="connsiteX0" fmla="*/ 0 w 9525"/>
                <a:gd name="connsiteY0" fmla="*/ 68675 h 68675"/>
                <a:gd name="connsiteX1" fmla="*/ 0 w 9525"/>
                <a:gd name="connsiteY1" fmla="*/ 0 h 68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525" h="68675">
                  <a:moveTo>
                    <a:pt x="0" y="68675"/>
                  </a:moveTo>
                  <a:lnTo>
                    <a:pt x="0" y="0"/>
                  </a:lnTo>
                </a:path>
              </a:pathLst>
            </a:custGeom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orme libre : forme 875">
              <a:extLst>
                <a:ext uri="{FF2B5EF4-FFF2-40B4-BE49-F238E27FC236}">
                  <a16:creationId xmlns:a16="http://schemas.microsoft.com/office/drawing/2014/main" id="{8A57A5A6-5A9B-C110-9B35-245730462C3D}"/>
                </a:ext>
              </a:extLst>
            </p:cNvPr>
            <p:cNvSpPr/>
            <p:nvPr/>
          </p:nvSpPr>
          <p:spPr>
            <a:xfrm>
              <a:off x="4663154" y="2466975"/>
              <a:ext cx="80295" cy="47625"/>
            </a:xfrm>
            <a:custGeom>
              <a:avLst/>
              <a:gdLst>
                <a:gd name="connsiteX0" fmla="*/ 0 w 80295"/>
                <a:gd name="connsiteY0" fmla="*/ 12954 h 47625"/>
                <a:gd name="connsiteX1" fmla="*/ 32671 w 80295"/>
                <a:gd name="connsiteY1" fmla="*/ 0 h 47625"/>
                <a:gd name="connsiteX2" fmla="*/ 80296 w 80295"/>
                <a:gd name="connsiteY2" fmla="*/ 47625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0295" h="47625">
                  <a:moveTo>
                    <a:pt x="0" y="12954"/>
                  </a:moveTo>
                  <a:cubicBezTo>
                    <a:pt x="8573" y="4953"/>
                    <a:pt x="20002" y="0"/>
                    <a:pt x="32671" y="0"/>
                  </a:cubicBezTo>
                  <a:cubicBezTo>
                    <a:pt x="58960" y="0"/>
                    <a:pt x="80296" y="21336"/>
                    <a:pt x="80296" y="47625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1" name="Forme libre : forme 876">
              <a:extLst>
                <a:ext uri="{FF2B5EF4-FFF2-40B4-BE49-F238E27FC236}">
                  <a16:creationId xmlns:a16="http://schemas.microsoft.com/office/drawing/2014/main" id="{0E6A3E43-556C-13BB-676A-3172F11BB680}"/>
                </a:ext>
              </a:extLst>
            </p:cNvPr>
            <p:cNvSpPr/>
            <p:nvPr/>
          </p:nvSpPr>
          <p:spPr>
            <a:xfrm>
              <a:off x="4606290" y="2409825"/>
              <a:ext cx="99059" cy="58102"/>
            </a:xfrm>
            <a:custGeom>
              <a:avLst/>
              <a:gdLst>
                <a:gd name="connsiteX0" fmla="*/ 0 w 99059"/>
                <a:gd name="connsiteY0" fmla="*/ 28575 h 58102"/>
                <a:gd name="connsiteX1" fmla="*/ 46672 w 99059"/>
                <a:gd name="connsiteY1" fmla="*/ 0 h 58102"/>
                <a:gd name="connsiteX2" fmla="*/ 99060 w 99059"/>
                <a:gd name="connsiteY2" fmla="*/ 52388 h 58102"/>
                <a:gd name="connsiteX3" fmla="*/ 98774 w 99059"/>
                <a:gd name="connsiteY3" fmla="*/ 58102 h 58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59" h="58102">
                  <a:moveTo>
                    <a:pt x="0" y="28575"/>
                  </a:moveTo>
                  <a:cubicBezTo>
                    <a:pt x="8668" y="11621"/>
                    <a:pt x="26289" y="0"/>
                    <a:pt x="46672" y="0"/>
                  </a:cubicBezTo>
                  <a:cubicBezTo>
                    <a:pt x="75629" y="0"/>
                    <a:pt x="99060" y="23431"/>
                    <a:pt x="99060" y="52388"/>
                  </a:cubicBezTo>
                  <a:cubicBezTo>
                    <a:pt x="99060" y="54293"/>
                    <a:pt x="98965" y="56198"/>
                    <a:pt x="98774" y="58102"/>
                  </a:cubicBezTo>
                </a:path>
              </a:pathLst>
            </a:custGeom>
            <a:noFill/>
            <a:ln w="9525" cap="flat">
              <a:solidFill>
                <a:srgbClr val="00049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89964" y="9671766"/>
            <a:ext cx="66040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80"/>
              </a:lnSpc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5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4499" y="318768"/>
            <a:ext cx="5803901" cy="2164823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5080">
              <a:lnSpc>
                <a:spcPct val="99200"/>
              </a:lnSpc>
              <a:spcBef>
                <a:spcPts val="600"/>
              </a:spcBef>
            </a:pP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GRAFICHE </a:t>
            </a:r>
            <a:br>
              <a:rPr lang="it-IT" sz="3300" b="1" dirty="0">
                <a:gradFill>
                  <a:gsLst>
                    <a:gs pos="0">
                      <a:srgbClr val="00BAC6"/>
                    </a:gs>
                    <a:gs pos="100000">
                      <a:srgbClr val="8781BD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L’USO DEL </a:t>
            </a:r>
            <a:r>
              <a:rPr lang="it-IT" sz="24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MARCHIO</a:t>
            </a:r>
            <a:br>
              <a:rPr lang="it-IT" sz="24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CERTIFICAZIONE</a:t>
            </a:r>
            <a:br>
              <a:rPr lang="it-IT" sz="2800" b="0" dirty="0">
                <a:solidFill>
                  <a:srgbClr val="231F20"/>
                </a:solidFill>
                <a:latin typeface="BureauVeritas Thin UltCond"/>
                <a:cs typeface="BureauVeritas Thin UltCond"/>
              </a:rPr>
            </a:br>
            <a:br>
              <a:rPr lang="it-IT" sz="2800" b="0" dirty="0">
                <a:solidFill>
                  <a:srgbClr val="231F20"/>
                </a:solidFill>
                <a:latin typeface="BureauVeritas Thin UltCond"/>
                <a:cs typeface="BureauVeritas Thin UltCond"/>
              </a:rPr>
            </a:b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DIMENSIONI E COMPOSIZIONE</a:t>
            </a:r>
            <a:br>
              <a:rPr lang="it-IT" sz="1600" b="1" dirty="0">
                <a:solidFill>
                  <a:srgbClr val="00BAC6"/>
                </a:solidFill>
                <a:latin typeface="Arial"/>
                <a:cs typeface="Arial"/>
              </a:rPr>
            </a:br>
            <a:endParaRPr lang="it-IT" sz="1600" b="1" dirty="0">
              <a:solidFill>
                <a:srgbClr val="00BAC6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75870" y="5882867"/>
            <a:ext cx="1179100" cy="1590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50" dirty="0">
                <a:solidFill>
                  <a:srgbClr val="231F20"/>
                </a:solidFill>
                <a:latin typeface="Arial"/>
                <a:cs typeface="Arial"/>
              </a:rPr>
              <a:t>Zona di protezione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xfrm>
            <a:off x="3987939" y="2979759"/>
            <a:ext cx="3723501" cy="2687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295">
              <a:lnSpc>
                <a:spcPts val="1150"/>
              </a:lnSpc>
              <a:spcBef>
                <a:spcPts val="100"/>
              </a:spcBef>
            </a:pPr>
            <a:r>
              <a:rPr lang="it-IT" sz="950" dirty="0"/>
              <a:t>Arial Regular:</a:t>
            </a:r>
          </a:p>
          <a:p>
            <a:pPr marL="74295">
              <a:lnSpc>
                <a:spcPts val="1100"/>
              </a:lnSpc>
            </a:pPr>
            <a:r>
              <a:rPr lang="it-IT" sz="950" dirty="0"/>
              <a:t>si applica alla parola CERTIFICATO.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950" dirty="0"/>
          </a:p>
          <a:p>
            <a:pPr marL="74295">
              <a:lnSpc>
                <a:spcPts val="1150"/>
              </a:lnSpc>
            </a:pPr>
            <a:r>
              <a:rPr lang="it-IT" sz="950" b="1" dirty="0">
                <a:latin typeface="Arial"/>
                <a:cs typeface="Arial"/>
              </a:rPr>
              <a:t>Arial </a:t>
            </a:r>
            <a:r>
              <a:rPr lang="it-IT" sz="950" b="1" dirty="0" err="1">
                <a:latin typeface="Arial"/>
                <a:cs typeface="Arial"/>
              </a:rPr>
              <a:t>Bold</a:t>
            </a:r>
            <a:r>
              <a:rPr lang="it-IT" sz="950" b="1" dirty="0">
                <a:latin typeface="Arial"/>
                <a:cs typeface="Arial"/>
              </a:rPr>
              <a:t>:</a:t>
            </a:r>
          </a:p>
          <a:p>
            <a:pPr marL="74295">
              <a:lnSpc>
                <a:spcPts val="1150"/>
              </a:lnSpc>
            </a:pPr>
            <a:r>
              <a:rPr lang="it-IT" sz="950" b="1" dirty="0">
                <a:latin typeface="Arial"/>
                <a:cs typeface="Arial"/>
              </a:rPr>
              <a:t>si applica al nome della certificazione.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 dirty="0">
              <a:latin typeface="Arial"/>
              <a:cs typeface="Arial"/>
            </a:endParaRPr>
          </a:p>
          <a:p>
            <a:pPr marL="74295">
              <a:lnSpc>
                <a:spcPts val="1150"/>
              </a:lnSpc>
            </a:pPr>
            <a:r>
              <a:rPr lang="it-IT" sz="950" i="1" dirty="0">
                <a:latin typeface="Arial"/>
                <a:cs typeface="Arial"/>
              </a:rPr>
              <a:t>Arial </a:t>
            </a:r>
            <a:r>
              <a:rPr lang="it-IT" sz="950" i="1" dirty="0" err="1">
                <a:latin typeface="Arial"/>
                <a:cs typeface="Arial"/>
              </a:rPr>
              <a:t>italics</a:t>
            </a:r>
            <a:r>
              <a:rPr lang="it-IT" sz="950" i="1" dirty="0">
                <a:latin typeface="Arial"/>
                <a:cs typeface="Arial"/>
              </a:rPr>
              <a:t>:</a:t>
            </a:r>
          </a:p>
          <a:p>
            <a:pPr marL="74295">
              <a:lnSpc>
                <a:spcPts val="1150"/>
              </a:lnSpc>
            </a:pPr>
            <a:r>
              <a:rPr lang="it-IT" sz="950" i="1" dirty="0">
                <a:latin typeface="Arial"/>
                <a:cs typeface="Arial"/>
              </a:rPr>
              <a:t>si applica al testo esplicativo.</a:t>
            </a:r>
          </a:p>
          <a:p>
            <a:pPr>
              <a:lnSpc>
                <a:spcPct val="100000"/>
              </a:lnSpc>
            </a:pPr>
            <a:endParaRPr sz="1100" dirty="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</a:pPr>
            <a:r>
              <a:rPr lang="it-IT" sz="1200" b="1" dirty="0">
                <a:solidFill>
                  <a:srgbClr val="00049E"/>
                </a:solidFill>
                <a:latin typeface="Arial"/>
                <a:cs typeface="Arial"/>
              </a:rPr>
              <a:t>COMPOSIZIONE</a:t>
            </a:r>
          </a:p>
          <a:p>
            <a:pPr marL="63500" marR="55880">
              <a:lnSpc>
                <a:spcPct val="100000"/>
              </a:lnSpc>
              <a:spcBef>
                <a:spcPts val="320"/>
              </a:spcBef>
            </a:pPr>
            <a:r>
              <a:rPr lang="it-IT" sz="950" dirty="0"/>
              <a:t>Solo il testo relativo alla certificazione deve essere a colori </a:t>
            </a:r>
            <a:br>
              <a:rPr lang="it-IT" sz="950" dirty="0"/>
            </a:br>
            <a:r>
              <a:rPr lang="it-IT" sz="950" dirty="0"/>
              <a:t>(rosso o verde). Il testo restante deve essere grigio.</a:t>
            </a:r>
            <a:endParaRPr lang="it-IT" sz="950" baseline="-11111" dirty="0"/>
          </a:p>
          <a:p>
            <a:pPr>
              <a:lnSpc>
                <a:spcPct val="100000"/>
              </a:lnSpc>
            </a:pPr>
            <a:endParaRPr sz="1100" dirty="0"/>
          </a:p>
          <a:p>
            <a:pPr marL="65405">
              <a:lnSpc>
                <a:spcPct val="100000"/>
              </a:lnSpc>
              <a:spcBef>
                <a:spcPts val="755"/>
              </a:spcBef>
            </a:pPr>
            <a:r>
              <a:rPr lang="it-IT" sz="1200" b="1" dirty="0">
                <a:solidFill>
                  <a:srgbClr val="00049E"/>
                </a:solidFill>
                <a:latin typeface="Arial"/>
                <a:cs typeface="Arial"/>
              </a:rPr>
              <a:t>ZONA DI PROTEZIONE</a:t>
            </a:r>
          </a:p>
          <a:p>
            <a:pPr marL="65405" marR="314325">
              <a:lnSpc>
                <a:spcPct val="100000"/>
              </a:lnSpc>
              <a:spcBef>
                <a:spcPts val="250"/>
              </a:spcBef>
            </a:pPr>
            <a:r>
              <a:rPr lang="it-IT" sz="950" dirty="0"/>
              <a:t>Per mantenere l’integrità visiva del marchio di certificazione, si raccomanda uno spazio minimo (zona di protezione).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056650" y="5808661"/>
            <a:ext cx="568325" cy="317500"/>
            <a:chOff x="3962400" y="6059894"/>
            <a:chExt cx="568325" cy="3175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83100" y="6059894"/>
              <a:ext cx="47256" cy="30530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06900" y="6059894"/>
              <a:ext cx="76187" cy="31750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30700" y="6059894"/>
              <a:ext cx="76200" cy="317505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54500" y="6059894"/>
              <a:ext cx="76200" cy="31750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78300" y="6059894"/>
              <a:ext cx="76187" cy="31750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2100" y="6059894"/>
              <a:ext cx="76200" cy="31750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62400" y="6059894"/>
              <a:ext cx="139700" cy="317505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444499" y="5755983"/>
            <a:ext cx="3371215" cy="1199046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lang="it-IT" sz="1200" b="1" dirty="0">
                <a:solidFill>
                  <a:srgbClr val="00049E"/>
                </a:solidFill>
                <a:latin typeface="Arial"/>
                <a:cs typeface="Arial"/>
              </a:rPr>
              <a:t>DIMENSIONE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Per la versione in digitale, la dimensione di default </a:t>
            </a:r>
          </a:p>
          <a:p>
            <a:pPr marL="12700">
              <a:lnSpc>
                <a:spcPct val="100000"/>
              </a:lnSpc>
              <a:spcBef>
                <a:spcPts val="175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è (zona di protezione inclusa): 820 x 510 pixel.</a:t>
            </a:r>
          </a:p>
          <a:p>
            <a:pPr marL="12700" marR="152400">
              <a:lnSpc>
                <a:spcPct val="100000"/>
              </a:lnSpc>
            </a:pPr>
            <a:endParaRPr lang="it-IT" sz="1000" dirty="0">
              <a:solidFill>
                <a:srgbClr val="231F20"/>
              </a:solidFill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Per la versione su stampa, la dimensione più idonea </a:t>
            </a:r>
          </a:p>
          <a:p>
            <a:pPr marL="12700" marR="5080">
              <a:lnSpc>
                <a:spcPct val="100000"/>
              </a:lnSpc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è 115 x 45 mm. </a:t>
            </a:r>
            <a:b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</a:b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La lunghezza minima del marchio di certificazione è 60 mm.</a:t>
            </a:r>
          </a:p>
        </p:txBody>
      </p:sp>
      <p:sp>
        <p:nvSpPr>
          <p:cNvPr id="43" name="object 43"/>
          <p:cNvSpPr txBox="1"/>
          <p:nvPr/>
        </p:nvSpPr>
        <p:spPr>
          <a:xfrm>
            <a:off x="444500" y="7240216"/>
            <a:ext cx="3441700" cy="6668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/>
              <a:t>Non è consentito variare le proporzioni tra base e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/>
              <a:t>altezza del marchio. </a:t>
            </a:r>
            <a:r>
              <a:rPr lang="it-IT" sz="1000" b="1" dirty="0">
                <a:solidFill>
                  <a:srgbClr val="231F20"/>
                </a:solidFill>
                <a:latin typeface="Arial"/>
                <a:cs typeface="Arial"/>
              </a:rPr>
              <a:t>Qualora si volessero modificare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231F20"/>
                </a:solidFill>
                <a:latin typeface="Arial"/>
                <a:cs typeface="Arial"/>
              </a:rPr>
              <a:t>le dimensioni è obbligatorio mantenere le proporzioni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231F20"/>
                </a:solidFill>
                <a:latin typeface="Arial"/>
                <a:cs typeface="Arial"/>
              </a:rPr>
              <a:t>di cui sopra.</a:t>
            </a: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37CDDEA8-82FA-45FD-B860-855C041B3A82}"/>
              </a:ext>
            </a:extLst>
          </p:cNvPr>
          <p:cNvSpPr txBox="1"/>
          <p:nvPr/>
        </p:nvSpPr>
        <p:spPr>
          <a:xfrm>
            <a:off x="4053840" y="2731331"/>
            <a:ext cx="121158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l">
              <a:lnSpc>
                <a:spcPct val="100000"/>
              </a:lnSpc>
              <a:spcBef>
                <a:spcPts val="955"/>
              </a:spcBef>
            </a:pPr>
            <a:r>
              <a:rPr lang="it-IT" sz="1200" b="1" dirty="0">
                <a:solidFill>
                  <a:srgbClr val="00049E"/>
                </a:solidFill>
                <a:latin typeface="Arial"/>
                <a:cs typeface="Arial"/>
              </a:rPr>
              <a:t>FONT USATI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8C84A25-0C50-4A51-7264-5B492B04E9F4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object 19">
            <a:extLst>
              <a:ext uri="{FF2B5EF4-FFF2-40B4-BE49-F238E27FC236}">
                <a16:creationId xmlns:a16="http://schemas.microsoft.com/office/drawing/2014/main" id="{8E350B9A-6FF2-E804-8945-C8E20FF852A1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81480" y="3124200"/>
            <a:ext cx="2595120" cy="17986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9636488"/>
            <a:ext cx="91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6</a:t>
            </a:r>
          </a:p>
        </p:txBody>
      </p:sp>
      <p:sp>
        <p:nvSpPr>
          <p:cNvPr id="3" name="object 3"/>
          <p:cNvSpPr/>
          <p:nvPr/>
        </p:nvSpPr>
        <p:spPr>
          <a:xfrm>
            <a:off x="413048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0" y="0"/>
                </a:moveTo>
                <a:lnTo>
                  <a:pt x="100799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67637" cy="298143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0"/>
            <a:ext cx="7767955" cy="2981960"/>
          </a:xfrm>
          <a:custGeom>
            <a:avLst/>
            <a:gdLst/>
            <a:ahLst/>
            <a:cxnLst/>
            <a:rect l="l" t="t" r="r" b="b"/>
            <a:pathLst>
              <a:path w="7767955" h="2981960">
                <a:moveTo>
                  <a:pt x="0" y="2981439"/>
                </a:moveTo>
                <a:lnTo>
                  <a:pt x="7767637" y="2981439"/>
                </a:lnTo>
                <a:lnTo>
                  <a:pt x="7767637" y="0"/>
                </a:lnTo>
              </a:path>
            </a:pathLst>
          </a:custGeom>
          <a:ln w="9525">
            <a:solidFill>
              <a:srgbClr val="E4E5E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49700" y="3630759"/>
            <a:ext cx="171958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la stampa in colori Pantone, aprire il file: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25x10mm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Certification</a:t>
            </a: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 Mark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Pantone.eps</a:t>
            </a:r>
            <a:endParaRPr lang="it-IT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9700" y="4392759"/>
            <a:ext cx="171259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la stampa in colori CMYK, aprire il file: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25x10mm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Certification</a:t>
            </a: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 Mark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CMYK.eps</a:t>
            </a:r>
            <a:endParaRPr lang="it-IT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64100" y="5410200"/>
            <a:ext cx="1769110" cy="42524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000" marR="22860" indent="-180000">
              <a:lnSpc>
                <a:spcPct val="100000"/>
              </a:lnSpc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Il formato piccolo deve essere usato in condizioni molto precise al fine di soddisfare le aspettative specifiche del cliente (dimensione, orientamento).</a:t>
            </a:r>
          </a:p>
          <a:p>
            <a:pPr marL="180000" marR="30480" indent="-180000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A seconda del nome della norma e delle esigenze del cliente, scegliere il template più appropriato (orizzontale o verticale).</a:t>
            </a:r>
          </a:p>
          <a:p>
            <a:pPr marL="180000" marR="5080" indent="-180000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Se il nome della norma è lungo, optare per la versione con il testo scritto in verticale, se possibile.</a:t>
            </a:r>
          </a:p>
          <a:p>
            <a:pPr marL="180000" marR="16510" indent="-180000" algn="just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Questo formato è molto piccolo per dimensioni. Può essere pertanto usato solo per un titolo breve.</a:t>
            </a:r>
          </a:p>
          <a:p>
            <a:pPr marL="180000" marR="121285" indent="-180000" algn="just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A seconda della lunghezza del titolo, adattare la dimensione del font. È vietato andare oltre 5 punti.</a:t>
            </a:r>
          </a:p>
          <a:p>
            <a:pPr marL="180000" marR="43815" indent="-180000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950" dirty="0">
                <a:solidFill>
                  <a:schemeClr val="tx1"/>
                </a:solidFill>
                <a:latin typeface="Arial"/>
                <a:cs typeface="Arial"/>
              </a:rPr>
              <a:t>Qualsiasi sia il caso d’uso (digitale o stampa), il marchio di certificazione in formato piccolo deve essere creato da un professionista.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964100" y="5170958"/>
            <a:ext cx="152229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RACCOMANDAZIONE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964100" y="3293835"/>
            <a:ext cx="2742668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PER IL FORMATO PICCOLO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6300764" y="4737545"/>
            <a:ext cx="533479" cy="1530896"/>
          </a:xfrm>
          <a:prstGeom prst="rect">
            <a:avLst/>
          </a:prstGeom>
        </p:spPr>
        <p:txBody>
          <a:bodyPr vert="vert270" wrap="square" lIns="0" tIns="6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it-IT" sz="1000" dirty="0">
                <a:solidFill>
                  <a:srgbClr val="69695D"/>
                </a:solidFill>
                <a:latin typeface="Arial"/>
                <a:cs typeface="Arial"/>
              </a:rPr>
              <a:t>C E R T I F I C A T O</a:t>
            </a:r>
          </a:p>
          <a:p>
            <a:pPr marL="12700" marR="5080">
              <a:lnSpc>
                <a:spcPct val="100000"/>
              </a:lnSpc>
              <a:spcBef>
                <a:spcPts val="235"/>
              </a:spcBef>
            </a:pPr>
            <a:r>
              <a:rPr lang="it-IT" sz="1150" b="1" dirty="0">
                <a:solidFill>
                  <a:srgbClr val="00049E"/>
                </a:solidFill>
                <a:latin typeface="Arial"/>
                <a:cs typeface="Arial"/>
              </a:rPr>
              <a:t>MARCHIO DI CERTIFICAZIONE</a:t>
            </a:r>
          </a:p>
        </p:txBody>
      </p:sp>
      <p:grpSp>
        <p:nvGrpSpPr>
          <p:cNvPr id="16" name="object 16"/>
          <p:cNvGrpSpPr/>
          <p:nvPr/>
        </p:nvGrpSpPr>
        <p:grpSpPr>
          <a:xfrm>
            <a:off x="5928871" y="3695999"/>
            <a:ext cx="1258043" cy="3048001"/>
            <a:chOff x="5928871" y="3695999"/>
            <a:chExt cx="1258043" cy="3048001"/>
          </a:xfrm>
        </p:grpSpPr>
        <p:sp>
          <p:nvSpPr>
            <p:cNvPr id="17" name="object 17"/>
            <p:cNvSpPr/>
            <p:nvPr/>
          </p:nvSpPr>
          <p:spPr>
            <a:xfrm>
              <a:off x="6087421" y="3696000"/>
              <a:ext cx="0" cy="3048000"/>
            </a:xfrm>
            <a:custGeom>
              <a:avLst/>
              <a:gdLst/>
              <a:ahLst/>
              <a:cxnLst/>
              <a:rect l="l" t="t" r="r" b="b"/>
              <a:pathLst>
                <a:path h="3048000">
                  <a:moveTo>
                    <a:pt x="0" y="30480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7084543" y="3695999"/>
              <a:ext cx="0" cy="3048000"/>
            </a:xfrm>
            <a:custGeom>
              <a:avLst/>
              <a:gdLst/>
              <a:ahLst/>
              <a:cxnLst/>
              <a:rect l="l" t="t" r="r" b="b"/>
              <a:pathLst>
                <a:path h="3048000">
                  <a:moveTo>
                    <a:pt x="0" y="304800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5991209" y="6477802"/>
              <a:ext cx="1195705" cy="0"/>
            </a:xfrm>
            <a:custGeom>
              <a:avLst/>
              <a:gdLst/>
              <a:ahLst/>
              <a:cxnLst/>
              <a:rect l="l" t="t" r="r" b="b"/>
              <a:pathLst>
                <a:path w="1195704">
                  <a:moveTo>
                    <a:pt x="1195197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5942784" y="3794437"/>
              <a:ext cx="1237450" cy="45719"/>
            </a:xfrm>
            <a:custGeom>
              <a:avLst/>
              <a:gdLst/>
              <a:ahLst/>
              <a:cxnLst/>
              <a:rect l="l" t="t" r="r" b="b"/>
              <a:pathLst>
                <a:path w="1360170">
                  <a:moveTo>
                    <a:pt x="1359598" y="0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5928875" y="6346356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88226" y="0"/>
                  </a:moveTo>
                  <a:lnTo>
                    <a:pt x="44107" y="47447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5928871" y="3855396"/>
              <a:ext cx="88265" cy="47625"/>
            </a:xfrm>
            <a:custGeom>
              <a:avLst/>
              <a:gdLst/>
              <a:ahLst/>
              <a:cxnLst/>
              <a:rect l="l" t="t" r="r" b="b"/>
              <a:pathLst>
                <a:path w="88264" h="47625">
                  <a:moveTo>
                    <a:pt x="0" y="47447"/>
                  </a:moveTo>
                  <a:lnTo>
                    <a:pt x="44119" y="0"/>
                  </a:lnTo>
                  <a:lnTo>
                    <a:pt x="88226" y="47447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099175" y="6536197"/>
              <a:ext cx="965200" cy="0"/>
            </a:xfrm>
            <a:custGeom>
              <a:avLst/>
              <a:gdLst/>
              <a:ahLst/>
              <a:cxnLst/>
              <a:rect l="l" t="t" r="r" b="b"/>
              <a:pathLst>
                <a:path w="965200">
                  <a:moveTo>
                    <a:pt x="0" y="0"/>
                  </a:moveTo>
                  <a:lnTo>
                    <a:pt x="964615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099178" y="6492084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5">
                  <a:moveTo>
                    <a:pt x="47447" y="88226"/>
                  </a:moveTo>
                  <a:lnTo>
                    <a:pt x="0" y="44107"/>
                  </a:lnTo>
                  <a:lnTo>
                    <a:pt x="47447" y="0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7016337" y="6492082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5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00049E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schemeClr val="tx1"/>
                </a:solidFill>
              </a:endParaRPr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757562" y="4833198"/>
            <a:ext cx="138499" cy="583117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</a:pPr>
            <a:r>
              <a:rPr lang="it-IT" sz="900" dirty="0">
                <a:solidFill>
                  <a:schemeClr val="tx1"/>
                </a:solidFill>
                <a:latin typeface="Arial"/>
                <a:cs typeface="Arial"/>
              </a:rPr>
              <a:t>50 mm</a:t>
            </a:r>
          </a:p>
        </p:txBody>
      </p:sp>
      <p:sp>
        <p:nvSpPr>
          <p:cNvPr id="27" name="object 27"/>
          <p:cNvSpPr txBox="1"/>
          <p:nvPr/>
        </p:nvSpPr>
        <p:spPr>
          <a:xfrm>
            <a:off x="6388960" y="6573331"/>
            <a:ext cx="375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dirty="0">
                <a:solidFill>
                  <a:schemeClr val="tx1"/>
                </a:solidFill>
                <a:latin typeface="Arial"/>
                <a:cs typeface="Arial"/>
              </a:rPr>
              <a:t>20 mm</a:t>
            </a:r>
          </a:p>
        </p:txBody>
      </p:sp>
      <p:sp>
        <p:nvSpPr>
          <p:cNvPr id="28" name="object 28"/>
          <p:cNvSpPr/>
          <p:nvPr/>
        </p:nvSpPr>
        <p:spPr>
          <a:xfrm>
            <a:off x="5972987" y="3855392"/>
            <a:ext cx="0" cy="2538730"/>
          </a:xfrm>
          <a:custGeom>
            <a:avLst/>
            <a:gdLst/>
            <a:ahLst/>
            <a:cxnLst/>
            <a:rect l="l" t="t" r="r" b="b"/>
            <a:pathLst>
              <a:path h="2538729">
                <a:moveTo>
                  <a:pt x="0" y="2538412"/>
                </a:moveTo>
                <a:lnTo>
                  <a:pt x="0" y="0"/>
                </a:lnTo>
              </a:path>
            </a:pathLst>
          </a:custGeom>
          <a:ln w="9525">
            <a:solidFill>
              <a:srgbClr val="6A6B5F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tx1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83919" y="7337648"/>
            <a:ext cx="1102995" cy="1866264"/>
          </a:xfrm>
          <a:custGeom>
            <a:avLst/>
            <a:gdLst/>
            <a:ahLst/>
            <a:cxnLst/>
            <a:rect l="l" t="t" r="r" b="b"/>
            <a:pathLst>
              <a:path w="1102995" h="1866265">
                <a:moveTo>
                  <a:pt x="144005" y="0"/>
                </a:moveTo>
                <a:lnTo>
                  <a:pt x="98490" y="7340"/>
                </a:lnTo>
                <a:lnTo>
                  <a:pt x="58959" y="27782"/>
                </a:lnTo>
                <a:lnTo>
                  <a:pt x="27785" y="58954"/>
                </a:lnTo>
                <a:lnTo>
                  <a:pt x="7341" y="98485"/>
                </a:lnTo>
                <a:lnTo>
                  <a:pt x="0" y="144005"/>
                </a:lnTo>
                <a:lnTo>
                  <a:pt x="0" y="1722069"/>
                </a:lnTo>
                <a:lnTo>
                  <a:pt x="7341" y="1767589"/>
                </a:lnTo>
                <a:lnTo>
                  <a:pt x="27785" y="1807120"/>
                </a:lnTo>
                <a:lnTo>
                  <a:pt x="58959" y="1838292"/>
                </a:lnTo>
                <a:lnTo>
                  <a:pt x="98490" y="1858733"/>
                </a:lnTo>
                <a:lnTo>
                  <a:pt x="144005" y="1866074"/>
                </a:lnTo>
                <a:lnTo>
                  <a:pt x="958875" y="1866074"/>
                </a:lnTo>
                <a:lnTo>
                  <a:pt x="1004395" y="1858733"/>
                </a:lnTo>
                <a:lnTo>
                  <a:pt x="1043926" y="1838292"/>
                </a:lnTo>
                <a:lnTo>
                  <a:pt x="1075098" y="1807120"/>
                </a:lnTo>
                <a:lnTo>
                  <a:pt x="1095539" y="1767589"/>
                </a:lnTo>
                <a:lnTo>
                  <a:pt x="1102880" y="1722069"/>
                </a:lnTo>
                <a:lnTo>
                  <a:pt x="1102880" y="144005"/>
                </a:lnTo>
                <a:lnTo>
                  <a:pt x="1095539" y="98485"/>
                </a:lnTo>
                <a:lnTo>
                  <a:pt x="1075098" y="58954"/>
                </a:lnTo>
                <a:lnTo>
                  <a:pt x="1043926" y="27782"/>
                </a:lnTo>
                <a:lnTo>
                  <a:pt x="1004395" y="7340"/>
                </a:lnTo>
                <a:lnTo>
                  <a:pt x="958875" y="0"/>
                </a:lnTo>
                <a:lnTo>
                  <a:pt x="144005" y="0"/>
                </a:lnTo>
                <a:close/>
              </a:path>
            </a:pathLst>
          </a:custGeom>
          <a:ln w="9525">
            <a:solidFill>
              <a:srgbClr val="69695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79161" y="7232690"/>
            <a:ext cx="0" cy="2134870"/>
          </a:xfrm>
          <a:custGeom>
            <a:avLst/>
            <a:gdLst/>
            <a:ahLst/>
            <a:cxnLst/>
            <a:rect l="l" t="t" r="r" b="b"/>
            <a:pathLst>
              <a:path h="2134870">
                <a:moveTo>
                  <a:pt x="0" y="213479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80234" y="7247090"/>
            <a:ext cx="0" cy="2134870"/>
          </a:xfrm>
          <a:custGeom>
            <a:avLst/>
            <a:gdLst/>
            <a:ahLst/>
            <a:cxnLst/>
            <a:rect l="l" t="t" r="r" b="b"/>
            <a:pathLst>
              <a:path h="2134870">
                <a:moveTo>
                  <a:pt x="0" y="2134793"/>
                </a:moveTo>
                <a:lnTo>
                  <a:pt x="0" y="0"/>
                </a:lnTo>
              </a:path>
            </a:pathLst>
          </a:custGeom>
          <a:ln w="9525">
            <a:solidFill>
              <a:srgbClr val="00049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5775201" y="8112482"/>
            <a:ext cx="138499" cy="375285"/>
          </a:xfrm>
          <a:prstGeom prst="rect">
            <a:avLst/>
          </a:prstGeom>
        </p:spPr>
        <p:txBody>
          <a:bodyPr vert="vert270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lang="it-IT" sz="900" dirty="0">
                <a:solidFill>
                  <a:schemeClr val="tx1"/>
                </a:solidFill>
                <a:latin typeface="Arial"/>
                <a:cs typeface="Arial"/>
              </a:rPr>
              <a:t>35 mm</a:t>
            </a:r>
          </a:p>
        </p:txBody>
      </p:sp>
      <p:sp>
        <p:nvSpPr>
          <p:cNvPr id="34" name="object 34"/>
          <p:cNvSpPr txBox="1"/>
          <p:nvPr/>
        </p:nvSpPr>
        <p:spPr>
          <a:xfrm>
            <a:off x="6454240" y="9329110"/>
            <a:ext cx="37528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900" dirty="0">
                <a:solidFill>
                  <a:schemeClr val="tx1"/>
                </a:solidFill>
                <a:latin typeface="Arial"/>
                <a:cs typeface="Arial"/>
              </a:rPr>
              <a:t>20 mm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444500" y="3293835"/>
            <a:ext cx="2985556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00049E"/>
                </a:solidFill>
                <a:latin typeface="Arial"/>
                <a:cs typeface="Arial"/>
              </a:rPr>
              <a:t>PER IL FORMATO STANDARD</a:t>
            </a:r>
          </a:p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la stampa in colori Pantone, aprire il file: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145x45mm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Certification</a:t>
            </a: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 Mark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Pantone.eps</a:t>
            </a:r>
            <a:endParaRPr lang="it-IT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44500" y="4086159"/>
            <a:ext cx="244665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la stampa in colori CMYK, aprire il file:</a:t>
            </a:r>
          </a:p>
          <a:p>
            <a:pPr marL="12700">
              <a:lnSpc>
                <a:spcPct val="100000"/>
              </a:lnSpc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145x45mm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Certification</a:t>
            </a: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 Mark </a:t>
            </a:r>
            <a:r>
              <a:rPr lang="it-IT" sz="1000" b="1" dirty="0" err="1">
                <a:solidFill>
                  <a:schemeClr val="tx1"/>
                </a:solidFill>
                <a:latin typeface="Arial"/>
                <a:cs typeface="Arial"/>
              </a:rPr>
              <a:t>CMYK.eps</a:t>
            </a:r>
            <a:endParaRPr lang="it-IT" sz="10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44500" y="4559558"/>
            <a:ext cx="3235960" cy="9361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12700" indent="-228600">
              <a:lnSpc>
                <a:spcPct val="100000"/>
              </a:lnSpc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130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l’uso su stampa, i file dei marchi di certificazione sono disponibili in formato EPS.</a:t>
            </a:r>
          </a:p>
          <a:p>
            <a:pPr marL="240665" indent="-227965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40665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 colori sono in formato CMYK o Pantone</a:t>
            </a:r>
          </a:p>
          <a:p>
            <a:pPr marL="241300">
              <a:lnSpc>
                <a:spcPct val="100000"/>
              </a:lnSpc>
              <a:buClr>
                <a:srgbClr val="00049E"/>
              </a:buClr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a seconda dei file.</a:t>
            </a:r>
          </a:p>
          <a:p>
            <a:pPr marL="224154" marR="5080" indent="-212090">
              <a:lnSpc>
                <a:spcPct val="1000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224154" algn="l"/>
                <a:tab pos="240665" algn="l"/>
              </a:tabLst>
            </a:pPr>
            <a:r>
              <a:rPr lang="it-IT" sz="1000" dirty="0">
                <a:solidFill>
                  <a:srgbClr val="CF1E4A"/>
                </a:solidFill>
                <a:latin typeface="Arial"/>
                <a:cs typeface="Arial"/>
              </a:rPr>
              <a:t>	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 colori Pantone devono essere usati solo su richiesta del tipografo. 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1162540" y="6871959"/>
            <a:ext cx="211406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000" i="1">
                <a:solidFill>
                  <a:schemeClr val="tx1"/>
                </a:solidFill>
                <a:latin typeface="Arial"/>
                <a:cs typeface="Arial"/>
              </a:rPr>
              <a:t>Marchio di certificazione generico</a:t>
            </a:r>
          </a:p>
        </p:txBody>
      </p:sp>
      <p:grpSp>
        <p:nvGrpSpPr>
          <p:cNvPr id="44" name="object 44"/>
          <p:cNvGrpSpPr/>
          <p:nvPr/>
        </p:nvGrpSpPr>
        <p:grpSpPr>
          <a:xfrm>
            <a:off x="934333" y="8168924"/>
            <a:ext cx="2548255" cy="97790"/>
            <a:chOff x="934333" y="8168924"/>
            <a:chExt cx="2548255" cy="97790"/>
          </a:xfrm>
        </p:grpSpPr>
        <p:sp>
          <p:nvSpPr>
            <p:cNvPr id="45" name="object 45"/>
            <p:cNvSpPr/>
            <p:nvPr/>
          </p:nvSpPr>
          <p:spPr>
            <a:xfrm>
              <a:off x="939093" y="8217801"/>
              <a:ext cx="2538730" cy="0"/>
            </a:xfrm>
            <a:custGeom>
              <a:avLst/>
              <a:gdLst/>
              <a:ahLst/>
              <a:cxnLst/>
              <a:rect l="l" t="t" r="r" b="b"/>
              <a:pathLst>
                <a:path w="2538729">
                  <a:moveTo>
                    <a:pt x="0" y="0"/>
                  </a:moveTo>
                  <a:lnTo>
                    <a:pt x="2538412" y="0"/>
                  </a:lnTo>
                </a:path>
              </a:pathLst>
            </a:custGeom>
            <a:ln w="9525">
              <a:solidFill>
                <a:srgbClr val="6A6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39096" y="8173690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5">
                  <a:moveTo>
                    <a:pt x="47447" y="88226"/>
                  </a:moveTo>
                  <a:lnTo>
                    <a:pt x="0" y="44107"/>
                  </a:lnTo>
                  <a:lnTo>
                    <a:pt x="47447" y="0"/>
                  </a:lnTo>
                </a:path>
              </a:pathLst>
            </a:custGeom>
            <a:ln w="9525">
              <a:solidFill>
                <a:srgbClr val="6A6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430056" y="8173687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5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6A6B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Rectangle 48">
            <a:extLst>
              <a:ext uri="{FF2B5EF4-FFF2-40B4-BE49-F238E27FC236}">
                <a16:creationId xmlns:a16="http://schemas.microsoft.com/office/drawing/2014/main" id="{AF56E470-7D0F-5B71-4FB2-B143661225C4}"/>
              </a:ext>
            </a:extLst>
          </p:cNvPr>
          <p:cNvSpPr/>
          <p:nvPr/>
        </p:nvSpPr>
        <p:spPr>
          <a:xfrm>
            <a:off x="0" y="0"/>
            <a:ext cx="4166044" cy="2981439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412730" y="900691"/>
            <a:ext cx="294007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LA STAMPA</a:t>
            </a:r>
          </a:p>
        </p:txBody>
      </p:sp>
      <p:sp>
        <p:nvSpPr>
          <p:cNvPr id="48" name="object 3">
            <a:extLst>
              <a:ext uri="{FF2B5EF4-FFF2-40B4-BE49-F238E27FC236}">
                <a16:creationId xmlns:a16="http://schemas.microsoft.com/office/drawing/2014/main" id="{12B4D536-8045-6E9D-A50A-725725B87411}"/>
              </a:ext>
            </a:extLst>
          </p:cNvPr>
          <p:cNvSpPr txBox="1">
            <a:spLocks/>
          </p:cNvSpPr>
          <p:nvPr/>
        </p:nvSpPr>
        <p:spPr>
          <a:xfrm>
            <a:off x="413048" y="357171"/>
            <a:ext cx="3168352" cy="51943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>
            <a:lvl1pPr>
              <a:defRPr sz="2800" b="0" i="0">
                <a:solidFill>
                  <a:srgbClr val="252525"/>
                </a:solidFill>
                <a:latin typeface="BureauVeritas Thin UltCond"/>
                <a:ea typeface="+mj-ea"/>
                <a:cs typeface="BureauVeritas Thin UltCond"/>
              </a:defRPr>
            </a:lvl1pPr>
          </a:lstStyle>
          <a:p>
            <a:pPr marL="12700" marR="5080">
              <a:lnSpc>
                <a:spcPct val="99200"/>
              </a:lnSpc>
              <a:spcBef>
                <a:spcPts val="130"/>
              </a:spcBef>
            </a:pPr>
            <a:r>
              <a:rPr lang="it-IT" sz="33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6136301" y="7477498"/>
            <a:ext cx="963881" cy="48660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50" spc="150" dirty="0">
                <a:solidFill>
                  <a:srgbClr val="69695D"/>
                </a:solidFill>
                <a:latin typeface="Arial"/>
                <a:cs typeface="Arial"/>
              </a:rPr>
              <a:t>CERTIFICATO</a:t>
            </a:r>
            <a:r>
              <a:rPr lang="it-IT" sz="850" dirty="0">
                <a:solidFill>
                  <a:srgbClr val="69695D"/>
                </a:solidFill>
                <a:latin typeface="Arial"/>
                <a:cs typeface="Arial"/>
              </a:rPr>
              <a:t> </a:t>
            </a:r>
          </a:p>
          <a:p>
            <a:pPr marL="12700" marR="40640">
              <a:lnSpc>
                <a:spcPct val="111100"/>
              </a:lnSpc>
              <a:spcBef>
                <a:spcPts val="530"/>
              </a:spcBef>
            </a:pPr>
            <a:r>
              <a:rPr lang="it-IT" sz="850" b="1" dirty="0">
                <a:solidFill>
                  <a:srgbClr val="00049E"/>
                </a:solidFill>
                <a:latin typeface="Arial"/>
                <a:cs typeface="Arial"/>
              </a:rPr>
              <a:t>MARCHIO DI CERTIFICAZIONE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C1A106-FACD-9563-A3AA-045A29DDBF09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object 42">
            <a:extLst>
              <a:ext uri="{FF2B5EF4-FFF2-40B4-BE49-F238E27FC236}">
                <a16:creationId xmlns:a16="http://schemas.microsoft.com/office/drawing/2014/main" id="{ED912A1F-6236-CA6F-D3F6-3159D55640C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55691" y="7332109"/>
            <a:ext cx="1381198" cy="2004477"/>
          </a:xfrm>
          <a:prstGeom prst="rect">
            <a:avLst/>
          </a:prstGeom>
        </p:spPr>
      </p:pic>
      <p:pic>
        <p:nvPicPr>
          <p:cNvPr id="52" name="object 49">
            <a:extLst>
              <a:ext uri="{FF2B5EF4-FFF2-40B4-BE49-F238E27FC236}">
                <a16:creationId xmlns:a16="http://schemas.microsoft.com/office/drawing/2014/main" id="{400A6278-4589-153C-DFB7-9ED632C4A06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12381" y="7096664"/>
            <a:ext cx="2669019" cy="1007999"/>
          </a:xfrm>
          <a:prstGeom prst="rect">
            <a:avLst/>
          </a:prstGeom>
        </p:spPr>
      </p:pic>
      <p:graphicFrame>
        <p:nvGraphicFramePr>
          <p:cNvPr id="53" name="object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391690"/>
              </p:ext>
            </p:extLst>
          </p:nvPr>
        </p:nvGraphicFramePr>
        <p:xfrm>
          <a:off x="462899" y="6961201"/>
          <a:ext cx="3352800" cy="13588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6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0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145">
                <a:tc gridSpan="2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6950"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  <a:p>
                      <a:pPr algn="l" rtl="0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3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90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20 mm</a:t>
                      </a:r>
                    </a:p>
                  </a:txBody>
                  <a:tcPr marL="0" marR="0" marT="0" marB="0">
                    <a:lnR w="9525">
                      <a:solidFill>
                        <a:srgbClr val="6A6B5F"/>
                      </a:solidFill>
                      <a:prstDash val="solid"/>
                    </a:lnR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A6B5F"/>
                      </a:solidFill>
                      <a:prstDash val="solid"/>
                    </a:lnL>
                    <a:lnR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 dirty="0">
                        <a:latin typeface="Times New Roman"/>
                        <a:cs typeface="Times New Roman"/>
                      </a:endParaRPr>
                    </a:p>
                    <a:p>
                      <a:pPr marL="2095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it-IT" sz="1000" dirty="0">
                          <a:solidFill>
                            <a:srgbClr val="69695D"/>
                          </a:solidFill>
                          <a:latin typeface="Arial"/>
                          <a:cs typeface="Arial"/>
                        </a:rPr>
                        <a:t>C E R T I F I C A T O</a:t>
                      </a:r>
                    </a:p>
                    <a:p>
                      <a:pPr marL="209550" marR="117729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lang="it-IT" sz="1150" b="1" dirty="0">
                          <a:solidFill>
                            <a:srgbClr val="00049E"/>
                          </a:solidFill>
                          <a:latin typeface="Arial"/>
                          <a:cs typeface="Arial"/>
                        </a:rPr>
                        <a:t>MARCHIO DI CERTIFICAZIONE</a:t>
                      </a:r>
                    </a:p>
                  </a:txBody>
                  <a:tcPr marL="0" marR="0" marT="1270" marB="0">
                    <a:lnL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04">
                <a:tc gridSpan="3"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750" dirty="0">
                        <a:latin typeface="Times New Roman"/>
                        <a:cs typeface="Times New Roman"/>
                      </a:endParaRPr>
                    </a:p>
                    <a:p>
                      <a:pPr marL="720725">
                        <a:lnSpc>
                          <a:spcPts val="700"/>
                        </a:lnSpc>
                      </a:pPr>
                      <a:r>
                        <a:rPr lang="it-IT" sz="900" dirty="0">
                          <a:solidFill>
                            <a:srgbClr val="6A6B5F"/>
                          </a:solidFill>
                          <a:latin typeface="Arial"/>
                          <a:cs typeface="Arial"/>
                        </a:rPr>
                        <a:t>50 mm</a:t>
                      </a:r>
                    </a:p>
                  </a:txBody>
                  <a:tcPr marL="0" marR="0" marT="6985" marB="0">
                    <a:lnR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>
                        <a:lnSpc>
                          <a:spcPct val="100000"/>
                        </a:lnSpc>
                      </a:pPr>
                      <a:endParaRPr sz="1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4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4" name="object 21">
            <a:extLst>
              <a:ext uri="{FF2B5EF4-FFF2-40B4-BE49-F238E27FC236}">
                <a16:creationId xmlns:a16="http://schemas.microsoft.com/office/drawing/2014/main" id="{F7D2DA8B-91F5-9ECA-F988-4E58BDD7640D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92183" y="3802797"/>
            <a:ext cx="1007999" cy="26690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3848404"/>
            <a:ext cx="2062797" cy="57527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077264" y="9636488"/>
            <a:ext cx="91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7</a:t>
            </a:r>
          </a:p>
        </p:txBody>
      </p:sp>
      <p:sp>
        <p:nvSpPr>
          <p:cNvPr id="5" name="object 5"/>
          <p:cNvSpPr/>
          <p:nvPr/>
        </p:nvSpPr>
        <p:spPr>
          <a:xfrm>
            <a:off x="7136720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100799" y="0"/>
                </a:moveTo>
                <a:lnTo>
                  <a:pt x="0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3900" y="318768"/>
            <a:ext cx="6944602" cy="1001684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60"/>
              </a:spcBef>
              <a:tabLst>
                <a:tab pos="1101725" algn="l"/>
                <a:tab pos="1783080" algn="l"/>
                <a:tab pos="2055495" algn="l"/>
              </a:tabLst>
            </a:pP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DIGITALE COSA FARE E COSA NON FARE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9135" y="1387938"/>
            <a:ext cx="7206101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67359">
              <a:lnSpc>
                <a:spcPct val="100000"/>
              </a:lnSpc>
              <a:spcBef>
                <a:spcPts val="100"/>
              </a:spcBef>
            </a:pPr>
            <a:r>
              <a:rPr lang="it-IT" sz="2200" b="0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COMUNICAZIONE DIGITALE PRESENTA DELLE SFIDE: PER AIUTARVI A SUPERARLE VI FORNIAMO ULTERIORI REGOLE E LINEE GUIDA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144322" y="7158170"/>
            <a:ext cx="654685" cy="654685"/>
            <a:chOff x="1144322" y="7158170"/>
            <a:chExt cx="654685" cy="654685"/>
          </a:xfrm>
        </p:grpSpPr>
        <p:sp>
          <p:nvSpPr>
            <p:cNvPr id="9" name="object 9"/>
            <p:cNvSpPr/>
            <p:nvPr/>
          </p:nvSpPr>
          <p:spPr>
            <a:xfrm>
              <a:off x="1325082" y="7338933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>
                  <a:moveTo>
                    <a:pt x="0" y="0"/>
                  </a:moveTo>
                  <a:lnTo>
                    <a:pt x="292836" y="292836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325079" y="7338932"/>
              <a:ext cx="293370" cy="293370"/>
            </a:xfrm>
            <a:custGeom>
              <a:avLst/>
              <a:gdLst/>
              <a:ahLst/>
              <a:cxnLst/>
              <a:rect l="l" t="t" r="r" b="b"/>
              <a:pathLst>
                <a:path w="293369" h="293370">
                  <a:moveTo>
                    <a:pt x="292836" y="0"/>
                  </a:moveTo>
                  <a:lnTo>
                    <a:pt x="0" y="292836"/>
                  </a:lnTo>
                </a:path>
              </a:pathLst>
            </a:custGeom>
            <a:ln w="44449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166547" y="7180395"/>
              <a:ext cx="610235" cy="610235"/>
            </a:xfrm>
            <a:custGeom>
              <a:avLst/>
              <a:gdLst/>
              <a:ahLst/>
              <a:cxnLst/>
              <a:rect l="l" t="t" r="r" b="b"/>
              <a:pathLst>
                <a:path w="610235" h="610234">
                  <a:moveTo>
                    <a:pt x="304952" y="609904"/>
                  </a:moveTo>
                  <a:lnTo>
                    <a:pt x="354415" y="605913"/>
                  </a:lnTo>
                  <a:lnTo>
                    <a:pt x="401338" y="594358"/>
                  </a:lnTo>
                  <a:lnTo>
                    <a:pt x="445093" y="575867"/>
                  </a:lnTo>
                  <a:lnTo>
                    <a:pt x="485050" y="551068"/>
                  </a:lnTo>
                  <a:lnTo>
                    <a:pt x="520584" y="520588"/>
                  </a:lnTo>
                  <a:lnTo>
                    <a:pt x="551064" y="485056"/>
                  </a:lnTo>
                  <a:lnTo>
                    <a:pt x="575865" y="445098"/>
                  </a:lnTo>
                  <a:lnTo>
                    <a:pt x="594357" y="401343"/>
                  </a:lnTo>
                  <a:lnTo>
                    <a:pt x="605913" y="354418"/>
                  </a:lnTo>
                  <a:lnTo>
                    <a:pt x="609904" y="304952"/>
                  </a:lnTo>
                  <a:lnTo>
                    <a:pt x="605913" y="255488"/>
                  </a:lnTo>
                  <a:lnTo>
                    <a:pt x="594357" y="208566"/>
                  </a:lnTo>
                  <a:lnTo>
                    <a:pt x="575865" y="164811"/>
                  </a:lnTo>
                  <a:lnTo>
                    <a:pt x="551064" y="124854"/>
                  </a:lnTo>
                  <a:lnTo>
                    <a:pt x="520584" y="89320"/>
                  </a:lnTo>
                  <a:lnTo>
                    <a:pt x="485050" y="58839"/>
                  </a:lnTo>
                  <a:lnTo>
                    <a:pt x="445093" y="34039"/>
                  </a:lnTo>
                  <a:lnTo>
                    <a:pt x="401338" y="15547"/>
                  </a:lnTo>
                  <a:lnTo>
                    <a:pt x="354415" y="3991"/>
                  </a:lnTo>
                  <a:lnTo>
                    <a:pt x="304952" y="0"/>
                  </a:lnTo>
                  <a:lnTo>
                    <a:pt x="255488" y="3991"/>
                  </a:lnTo>
                  <a:lnTo>
                    <a:pt x="208566" y="15547"/>
                  </a:lnTo>
                  <a:lnTo>
                    <a:pt x="164811" y="34039"/>
                  </a:lnTo>
                  <a:lnTo>
                    <a:pt x="124854" y="58839"/>
                  </a:lnTo>
                  <a:lnTo>
                    <a:pt x="89320" y="89320"/>
                  </a:lnTo>
                  <a:lnTo>
                    <a:pt x="58839" y="124854"/>
                  </a:lnTo>
                  <a:lnTo>
                    <a:pt x="34039" y="164811"/>
                  </a:lnTo>
                  <a:lnTo>
                    <a:pt x="15547" y="208566"/>
                  </a:lnTo>
                  <a:lnTo>
                    <a:pt x="3991" y="255488"/>
                  </a:lnTo>
                  <a:lnTo>
                    <a:pt x="0" y="304952"/>
                  </a:lnTo>
                  <a:lnTo>
                    <a:pt x="3991" y="354418"/>
                  </a:lnTo>
                  <a:lnTo>
                    <a:pt x="15547" y="401343"/>
                  </a:lnTo>
                  <a:lnTo>
                    <a:pt x="34039" y="445098"/>
                  </a:lnTo>
                  <a:lnTo>
                    <a:pt x="58839" y="485056"/>
                  </a:lnTo>
                  <a:lnTo>
                    <a:pt x="89320" y="520588"/>
                  </a:lnTo>
                  <a:lnTo>
                    <a:pt x="124854" y="551068"/>
                  </a:lnTo>
                  <a:lnTo>
                    <a:pt x="164811" y="575867"/>
                  </a:lnTo>
                  <a:lnTo>
                    <a:pt x="208566" y="594358"/>
                  </a:lnTo>
                  <a:lnTo>
                    <a:pt x="255488" y="605913"/>
                  </a:lnTo>
                  <a:lnTo>
                    <a:pt x="304952" y="609904"/>
                  </a:lnTo>
                  <a:close/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44322" y="4492321"/>
            <a:ext cx="654685" cy="654685"/>
            <a:chOff x="1144322" y="4492321"/>
            <a:chExt cx="654685" cy="654685"/>
          </a:xfrm>
        </p:grpSpPr>
        <p:sp>
          <p:nvSpPr>
            <p:cNvPr id="13" name="object 13"/>
            <p:cNvSpPr/>
            <p:nvPr/>
          </p:nvSpPr>
          <p:spPr>
            <a:xfrm>
              <a:off x="1166547" y="4514546"/>
              <a:ext cx="610235" cy="610235"/>
            </a:xfrm>
            <a:custGeom>
              <a:avLst/>
              <a:gdLst/>
              <a:ahLst/>
              <a:cxnLst/>
              <a:rect l="l" t="t" r="r" b="b"/>
              <a:pathLst>
                <a:path w="610235" h="610235">
                  <a:moveTo>
                    <a:pt x="304952" y="609904"/>
                  </a:moveTo>
                  <a:lnTo>
                    <a:pt x="354415" y="605913"/>
                  </a:lnTo>
                  <a:lnTo>
                    <a:pt x="401338" y="594358"/>
                  </a:lnTo>
                  <a:lnTo>
                    <a:pt x="445093" y="575867"/>
                  </a:lnTo>
                  <a:lnTo>
                    <a:pt x="485050" y="551068"/>
                  </a:lnTo>
                  <a:lnTo>
                    <a:pt x="520584" y="520588"/>
                  </a:lnTo>
                  <a:lnTo>
                    <a:pt x="551064" y="485056"/>
                  </a:lnTo>
                  <a:lnTo>
                    <a:pt x="575865" y="445098"/>
                  </a:lnTo>
                  <a:lnTo>
                    <a:pt x="594357" y="401343"/>
                  </a:lnTo>
                  <a:lnTo>
                    <a:pt x="605913" y="354418"/>
                  </a:lnTo>
                  <a:lnTo>
                    <a:pt x="609904" y="304952"/>
                  </a:lnTo>
                  <a:lnTo>
                    <a:pt x="605913" y="255488"/>
                  </a:lnTo>
                  <a:lnTo>
                    <a:pt x="594357" y="208566"/>
                  </a:lnTo>
                  <a:lnTo>
                    <a:pt x="575865" y="164811"/>
                  </a:lnTo>
                  <a:lnTo>
                    <a:pt x="551064" y="124854"/>
                  </a:lnTo>
                  <a:lnTo>
                    <a:pt x="520584" y="89320"/>
                  </a:lnTo>
                  <a:lnTo>
                    <a:pt x="485050" y="58839"/>
                  </a:lnTo>
                  <a:lnTo>
                    <a:pt x="445093" y="34039"/>
                  </a:lnTo>
                  <a:lnTo>
                    <a:pt x="401338" y="15547"/>
                  </a:lnTo>
                  <a:lnTo>
                    <a:pt x="354415" y="3991"/>
                  </a:lnTo>
                  <a:lnTo>
                    <a:pt x="304952" y="0"/>
                  </a:lnTo>
                  <a:lnTo>
                    <a:pt x="255488" y="3991"/>
                  </a:lnTo>
                  <a:lnTo>
                    <a:pt x="208566" y="15547"/>
                  </a:lnTo>
                  <a:lnTo>
                    <a:pt x="164811" y="34039"/>
                  </a:lnTo>
                  <a:lnTo>
                    <a:pt x="124854" y="58839"/>
                  </a:lnTo>
                  <a:lnTo>
                    <a:pt x="89320" y="89320"/>
                  </a:lnTo>
                  <a:lnTo>
                    <a:pt x="58839" y="124854"/>
                  </a:lnTo>
                  <a:lnTo>
                    <a:pt x="34039" y="164811"/>
                  </a:lnTo>
                  <a:lnTo>
                    <a:pt x="15547" y="208566"/>
                  </a:lnTo>
                  <a:lnTo>
                    <a:pt x="3991" y="255488"/>
                  </a:lnTo>
                  <a:lnTo>
                    <a:pt x="0" y="304952"/>
                  </a:lnTo>
                  <a:lnTo>
                    <a:pt x="3991" y="354418"/>
                  </a:lnTo>
                  <a:lnTo>
                    <a:pt x="15547" y="401343"/>
                  </a:lnTo>
                  <a:lnTo>
                    <a:pt x="34039" y="445098"/>
                  </a:lnTo>
                  <a:lnTo>
                    <a:pt x="58839" y="485056"/>
                  </a:lnTo>
                  <a:lnTo>
                    <a:pt x="89320" y="520588"/>
                  </a:lnTo>
                  <a:lnTo>
                    <a:pt x="124854" y="551068"/>
                  </a:lnTo>
                  <a:lnTo>
                    <a:pt x="164811" y="575867"/>
                  </a:lnTo>
                  <a:lnTo>
                    <a:pt x="208566" y="594358"/>
                  </a:lnTo>
                  <a:lnTo>
                    <a:pt x="255488" y="605913"/>
                  </a:lnTo>
                  <a:lnTo>
                    <a:pt x="304952" y="609904"/>
                  </a:lnTo>
                  <a:close/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62942" y="4807223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4" h="151129">
                  <a:moveTo>
                    <a:pt x="0" y="0"/>
                  </a:moveTo>
                  <a:lnTo>
                    <a:pt x="149910" y="150723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415370" y="4678898"/>
              <a:ext cx="264795" cy="275590"/>
            </a:xfrm>
            <a:custGeom>
              <a:avLst/>
              <a:gdLst/>
              <a:ahLst/>
              <a:cxnLst/>
              <a:rect l="l" t="t" r="r" b="b"/>
              <a:pathLst>
                <a:path w="264794" h="275589">
                  <a:moveTo>
                    <a:pt x="0" y="275056"/>
                  </a:moveTo>
                  <a:lnTo>
                    <a:pt x="264693" y="0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144322" y="5828584"/>
            <a:ext cx="654685" cy="654685"/>
            <a:chOff x="1144322" y="5828584"/>
            <a:chExt cx="654685" cy="654685"/>
          </a:xfrm>
        </p:grpSpPr>
        <p:sp>
          <p:nvSpPr>
            <p:cNvPr id="17" name="object 17"/>
            <p:cNvSpPr/>
            <p:nvPr/>
          </p:nvSpPr>
          <p:spPr>
            <a:xfrm>
              <a:off x="1166547" y="5850809"/>
              <a:ext cx="610235" cy="610235"/>
            </a:xfrm>
            <a:custGeom>
              <a:avLst/>
              <a:gdLst/>
              <a:ahLst/>
              <a:cxnLst/>
              <a:rect l="l" t="t" r="r" b="b"/>
              <a:pathLst>
                <a:path w="610235" h="610235">
                  <a:moveTo>
                    <a:pt x="304952" y="609904"/>
                  </a:moveTo>
                  <a:lnTo>
                    <a:pt x="354415" y="605913"/>
                  </a:lnTo>
                  <a:lnTo>
                    <a:pt x="401338" y="594358"/>
                  </a:lnTo>
                  <a:lnTo>
                    <a:pt x="445093" y="575867"/>
                  </a:lnTo>
                  <a:lnTo>
                    <a:pt x="485050" y="551068"/>
                  </a:lnTo>
                  <a:lnTo>
                    <a:pt x="520584" y="520588"/>
                  </a:lnTo>
                  <a:lnTo>
                    <a:pt x="551064" y="485056"/>
                  </a:lnTo>
                  <a:lnTo>
                    <a:pt x="575865" y="445098"/>
                  </a:lnTo>
                  <a:lnTo>
                    <a:pt x="594357" y="401343"/>
                  </a:lnTo>
                  <a:lnTo>
                    <a:pt x="605913" y="354418"/>
                  </a:lnTo>
                  <a:lnTo>
                    <a:pt x="609904" y="304952"/>
                  </a:lnTo>
                  <a:lnTo>
                    <a:pt x="605913" y="255488"/>
                  </a:lnTo>
                  <a:lnTo>
                    <a:pt x="594357" y="208566"/>
                  </a:lnTo>
                  <a:lnTo>
                    <a:pt x="575865" y="164811"/>
                  </a:lnTo>
                  <a:lnTo>
                    <a:pt x="551064" y="124854"/>
                  </a:lnTo>
                  <a:lnTo>
                    <a:pt x="520584" y="89320"/>
                  </a:lnTo>
                  <a:lnTo>
                    <a:pt x="485050" y="58839"/>
                  </a:lnTo>
                  <a:lnTo>
                    <a:pt x="445093" y="34039"/>
                  </a:lnTo>
                  <a:lnTo>
                    <a:pt x="401338" y="15547"/>
                  </a:lnTo>
                  <a:lnTo>
                    <a:pt x="354415" y="3991"/>
                  </a:lnTo>
                  <a:lnTo>
                    <a:pt x="304952" y="0"/>
                  </a:lnTo>
                  <a:lnTo>
                    <a:pt x="255488" y="3991"/>
                  </a:lnTo>
                  <a:lnTo>
                    <a:pt x="208566" y="15547"/>
                  </a:lnTo>
                  <a:lnTo>
                    <a:pt x="164811" y="34039"/>
                  </a:lnTo>
                  <a:lnTo>
                    <a:pt x="124854" y="58839"/>
                  </a:lnTo>
                  <a:lnTo>
                    <a:pt x="89320" y="89320"/>
                  </a:lnTo>
                  <a:lnTo>
                    <a:pt x="58839" y="124854"/>
                  </a:lnTo>
                  <a:lnTo>
                    <a:pt x="34039" y="164811"/>
                  </a:lnTo>
                  <a:lnTo>
                    <a:pt x="15547" y="208566"/>
                  </a:lnTo>
                  <a:lnTo>
                    <a:pt x="3991" y="255488"/>
                  </a:lnTo>
                  <a:lnTo>
                    <a:pt x="0" y="304952"/>
                  </a:lnTo>
                  <a:lnTo>
                    <a:pt x="3991" y="354418"/>
                  </a:lnTo>
                  <a:lnTo>
                    <a:pt x="15547" y="401343"/>
                  </a:lnTo>
                  <a:lnTo>
                    <a:pt x="34039" y="445098"/>
                  </a:lnTo>
                  <a:lnTo>
                    <a:pt x="58839" y="485056"/>
                  </a:lnTo>
                  <a:lnTo>
                    <a:pt x="89320" y="520588"/>
                  </a:lnTo>
                  <a:lnTo>
                    <a:pt x="124854" y="551068"/>
                  </a:lnTo>
                  <a:lnTo>
                    <a:pt x="164811" y="575867"/>
                  </a:lnTo>
                  <a:lnTo>
                    <a:pt x="208566" y="594358"/>
                  </a:lnTo>
                  <a:lnTo>
                    <a:pt x="255488" y="605913"/>
                  </a:lnTo>
                  <a:lnTo>
                    <a:pt x="304952" y="609904"/>
                  </a:lnTo>
                  <a:close/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62942" y="6143485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4" h="151129">
                  <a:moveTo>
                    <a:pt x="0" y="0"/>
                  </a:moveTo>
                  <a:lnTo>
                    <a:pt x="149910" y="150723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415370" y="6015160"/>
              <a:ext cx="264795" cy="275590"/>
            </a:xfrm>
            <a:custGeom>
              <a:avLst/>
              <a:gdLst/>
              <a:ahLst/>
              <a:cxnLst/>
              <a:rect l="l" t="t" r="r" b="b"/>
              <a:pathLst>
                <a:path w="264794" h="275589">
                  <a:moveTo>
                    <a:pt x="0" y="275056"/>
                  </a:moveTo>
                  <a:lnTo>
                    <a:pt x="264693" y="0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2698082" y="3801159"/>
            <a:ext cx="14884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USARE IL MARCHIO DI</a:t>
            </a:r>
          </a:p>
          <a:p>
            <a:pPr marL="12700" marR="5080">
              <a:lnSpc>
                <a:spcPct val="100000"/>
              </a:lnSpc>
            </a:pP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CERTIFICAZIONE SUL SITO WEB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2695849" y="4410759"/>
            <a:ext cx="2152295" cy="15645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Da ricordare: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 il marchio di certificazione riguarda il vostro sistema di gestione, non i vostri prodotti. Qualora su una pagina del sito web siano presenti immagini di prodotti fabbricati in un sito certificato; è necessario aggiungere una dicitura specifica che non induca a pensare che la certificazione sia intesa come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relativa al prodotto. 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2735159" y="6401700"/>
            <a:ext cx="2152294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 siti web responsivi ridispongono il contenuto delle pagine per migliorarne la fruibilità a livello di lettura. Dovete accertarvi che la versione responsiva del sito web:</a:t>
            </a:r>
          </a:p>
        </p:txBody>
      </p:sp>
      <p:grpSp>
        <p:nvGrpSpPr>
          <p:cNvPr id="23" name="object 23"/>
          <p:cNvGrpSpPr/>
          <p:nvPr/>
        </p:nvGrpSpPr>
        <p:grpSpPr>
          <a:xfrm>
            <a:off x="2714894" y="7441508"/>
            <a:ext cx="288290" cy="288290"/>
            <a:chOff x="2708544" y="7383602"/>
            <a:chExt cx="288290" cy="288290"/>
          </a:xfrm>
        </p:grpSpPr>
        <p:sp>
          <p:nvSpPr>
            <p:cNvPr id="24" name="object 24"/>
            <p:cNvSpPr/>
            <p:nvPr/>
          </p:nvSpPr>
          <p:spPr>
            <a:xfrm>
              <a:off x="2714894" y="7389952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90">
                  <a:moveTo>
                    <a:pt x="137655" y="275297"/>
                  </a:moveTo>
                  <a:lnTo>
                    <a:pt x="181163" y="268279"/>
                  </a:lnTo>
                  <a:lnTo>
                    <a:pt x="218951" y="248737"/>
                  </a:lnTo>
                  <a:lnTo>
                    <a:pt x="248750" y="218938"/>
                  </a:lnTo>
                  <a:lnTo>
                    <a:pt x="268292" y="181151"/>
                  </a:lnTo>
                  <a:lnTo>
                    <a:pt x="275310" y="137642"/>
                  </a:lnTo>
                  <a:lnTo>
                    <a:pt x="268292" y="94135"/>
                  </a:lnTo>
                  <a:lnTo>
                    <a:pt x="248750" y="56350"/>
                  </a:lnTo>
                  <a:lnTo>
                    <a:pt x="218951" y="26555"/>
                  </a:lnTo>
                  <a:lnTo>
                    <a:pt x="181163" y="7016"/>
                  </a:lnTo>
                  <a:lnTo>
                    <a:pt x="137655" y="0"/>
                  </a:lnTo>
                  <a:lnTo>
                    <a:pt x="94146" y="7016"/>
                  </a:lnTo>
                  <a:lnTo>
                    <a:pt x="56359" y="26555"/>
                  </a:lnTo>
                  <a:lnTo>
                    <a:pt x="26560" y="56350"/>
                  </a:lnTo>
                  <a:lnTo>
                    <a:pt x="7018" y="94135"/>
                  </a:lnTo>
                  <a:lnTo>
                    <a:pt x="0" y="137642"/>
                  </a:lnTo>
                  <a:lnTo>
                    <a:pt x="7018" y="181151"/>
                  </a:lnTo>
                  <a:lnTo>
                    <a:pt x="26560" y="218938"/>
                  </a:lnTo>
                  <a:lnTo>
                    <a:pt x="56359" y="248737"/>
                  </a:lnTo>
                  <a:lnTo>
                    <a:pt x="94146" y="268279"/>
                  </a:lnTo>
                  <a:lnTo>
                    <a:pt x="137655" y="275297"/>
                  </a:lnTo>
                  <a:close/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759899" y="752658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29">
                  <a:moveTo>
                    <a:pt x="0" y="0"/>
                  </a:moveTo>
                  <a:lnTo>
                    <a:pt x="61937" y="61937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23349" y="746668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19" h="121920">
                  <a:moveTo>
                    <a:pt x="0" y="121843"/>
                  </a:moveTo>
                  <a:lnTo>
                    <a:pt x="121843" y="0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773081" y="7425090"/>
            <a:ext cx="2076450" cy="182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0525" marR="1524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Non separare il logo dalla dichiarazione relativa al prodotto</a:t>
            </a:r>
          </a:p>
          <a:p>
            <a:pPr marL="390525">
              <a:lnSpc>
                <a:spcPct val="100000"/>
              </a:lnSpc>
              <a:spcBef>
                <a:spcPts val="8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Mantenere l’altezza minima</a:t>
            </a:r>
          </a:p>
          <a:p>
            <a:pPr marL="390525">
              <a:lnSpc>
                <a:spcPct val="100000"/>
              </a:lnSpc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del marchio di certificazione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 dirty="0">
              <a:latin typeface="Arial"/>
              <a:cs typeface="Arial"/>
            </a:endParaRPr>
          </a:p>
          <a:p>
            <a:pPr marL="12700" marR="65405">
              <a:lnSpc>
                <a:spcPct val="100000"/>
              </a:lnSpc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Dimensione raccomandata: </a:t>
            </a: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per il sito web (versione desktop) raccomandiamo una larghezza di 200 pixel (250 pixel massimo) per il marchio di certificazione.</a:t>
            </a:r>
          </a:p>
        </p:txBody>
      </p:sp>
      <p:sp>
        <p:nvSpPr>
          <p:cNvPr id="28" name="object 28"/>
          <p:cNvSpPr txBox="1"/>
          <p:nvPr/>
        </p:nvSpPr>
        <p:spPr>
          <a:xfrm>
            <a:off x="5016500" y="3801159"/>
            <a:ext cx="21513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b="1">
                <a:solidFill>
                  <a:srgbClr val="00049E"/>
                </a:solidFill>
                <a:latin typeface="Arial"/>
                <a:cs typeface="Arial"/>
              </a:rPr>
              <a:t>FARE RIFERIMENTO ALLA</a:t>
            </a:r>
          </a:p>
          <a:p>
            <a:pPr marL="12700" marR="5080">
              <a:lnSpc>
                <a:spcPct val="100000"/>
              </a:lnSpc>
            </a:pPr>
            <a:r>
              <a:rPr lang="it-IT" sz="1000" b="1">
                <a:solidFill>
                  <a:srgbClr val="00049E"/>
                </a:solidFill>
                <a:latin typeface="Arial"/>
                <a:cs typeface="Arial"/>
              </a:rPr>
              <a:t>CERTIFICAZIONE BUREAU VERITAS SUI SOCIAL MEDIA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5016500" y="4410759"/>
            <a:ext cx="2298700" cy="1092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Spesso i post sui social media devono essere brevi - evitare in ogni caso di fare affermazioni fuorvianti. Quando parlate della certificazione ottenuta da Bureau Veritas, dovete sempre fare riferimento alla norma specifica del sistema di gestione ed essere precisi:</a:t>
            </a:r>
          </a:p>
        </p:txBody>
      </p:sp>
      <p:grpSp>
        <p:nvGrpSpPr>
          <p:cNvPr id="30" name="object 30"/>
          <p:cNvGrpSpPr/>
          <p:nvPr/>
        </p:nvGrpSpPr>
        <p:grpSpPr>
          <a:xfrm>
            <a:off x="5029194" y="5684403"/>
            <a:ext cx="288290" cy="288290"/>
            <a:chOff x="5029194" y="5684403"/>
            <a:chExt cx="288290" cy="288290"/>
          </a:xfrm>
        </p:grpSpPr>
        <p:sp>
          <p:nvSpPr>
            <p:cNvPr id="31" name="object 31"/>
            <p:cNvSpPr/>
            <p:nvPr/>
          </p:nvSpPr>
          <p:spPr>
            <a:xfrm>
              <a:off x="5035544" y="5690753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89">
                  <a:moveTo>
                    <a:pt x="137655" y="275297"/>
                  </a:moveTo>
                  <a:lnTo>
                    <a:pt x="181163" y="268279"/>
                  </a:lnTo>
                  <a:lnTo>
                    <a:pt x="218951" y="248737"/>
                  </a:lnTo>
                  <a:lnTo>
                    <a:pt x="248750" y="218938"/>
                  </a:lnTo>
                  <a:lnTo>
                    <a:pt x="268292" y="181151"/>
                  </a:lnTo>
                  <a:lnTo>
                    <a:pt x="275310" y="137642"/>
                  </a:lnTo>
                  <a:lnTo>
                    <a:pt x="268292" y="94135"/>
                  </a:lnTo>
                  <a:lnTo>
                    <a:pt x="248750" y="56350"/>
                  </a:lnTo>
                  <a:lnTo>
                    <a:pt x="218951" y="26555"/>
                  </a:lnTo>
                  <a:lnTo>
                    <a:pt x="181163" y="7016"/>
                  </a:lnTo>
                  <a:lnTo>
                    <a:pt x="137655" y="0"/>
                  </a:lnTo>
                  <a:lnTo>
                    <a:pt x="94146" y="7016"/>
                  </a:lnTo>
                  <a:lnTo>
                    <a:pt x="56359" y="26555"/>
                  </a:lnTo>
                  <a:lnTo>
                    <a:pt x="26560" y="56350"/>
                  </a:lnTo>
                  <a:lnTo>
                    <a:pt x="7018" y="94135"/>
                  </a:lnTo>
                  <a:lnTo>
                    <a:pt x="0" y="137642"/>
                  </a:lnTo>
                  <a:lnTo>
                    <a:pt x="7018" y="181151"/>
                  </a:lnTo>
                  <a:lnTo>
                    <a:pt x="26560" y="218938"/>
                  </a:lnTo>
                  <a:lnTo>
                    <a:pt x="56359" y="248737"/>
                  </a:lnTo>
                  <a:lnTo>
                    <a:pt x="94146" y="268279"/>
                  </a:lnTo>
                  <a:lnTo>
                    <a:pt x="137655" y="275297"/>
                  </a:lnTo>
                  <a:close/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5080549" y="582738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29" h="62229">
                  <a:moveTo>
                    <a:pt x="0" y="0"/>
                  </a:moveTo>
                  <a:lnTo>
                    <a:pt x="61937" y="61937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5144000" y="5767480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20" h="121920">
                  <a:moveTo>
                    <a:pt x="0" y="121843"/>
                  </a:moveTo>
                  <a:lnTo>
                    <a:pt x="121843" y="0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5394500" y="5652294"/>
            <a:ext cx="1920700" cy="1179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l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Il nostro sistema di gestione per la protezione dell’ambiente è stato certificato da Bureau Veritas in linea con la norma ISO 14001</a:t>
            </a:r>
          </a:p>
          <a:p>
            <a:pPr marL="12700" marR="194945" algn="l">
              <a:lnSpc>
                <a:spcPct val="100000"/>
              </a:lnSpc>
              <a:spcBef>
                <a:spcPts val="715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Bureau Veritas ha conferito ai nostri prodotti il suo sigillo di approvazione green!</a:t>
            </a:r>
          </a:p>
        </p:txBody>
      </p:sp>
      <p:grpSp>
        <p:nvGrpSpPr>
          <p:cNvPr id="35" name="object 35"/>
          <p:cNvGrpSpPr/>
          <p:nvPr/>
        </p:nvGrpSpPr>
        <p:grpSpPr>
          <a:xfrm>
            <a:off x="5029194" y="6417310"/>
            <a:ext cx="288290" cy="288290"/>
            <a:chOff x="5029194" y="6239537"/>
            <a:chExt cx="288290" cy="288290"/>
          </a:xfrm>
        </p:grpSpPr>
        <p:sp>
          <p:nvSpPr>
            <p:cNvPr id="36" name="object 36"/>
            <p:cNvSpPr/>
            <p:nvPr/>
          </p:nvSpPr>
          <p:spPr>
            <a:xfrm>
              <a:off x="5109560" y="6319895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5" h="127635">
                  <a:moveTo>
                    <a:pt x="0" y="0"/>
                  </a:moveTo>
                  <a:lnTo>
                    <a:pt x="127279" y="127279"/>
                  </a:lnTo>
                </a:path>
              </a:pathLst>
            </a:custGeom>
            <a:ln w="12700">
              <a:solidFill>
                <a:srgbClr val="DB4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109559" y="6319894"/>
              <a:ext cx="127635" cy="127635"/>
            </a:xfrm>
            <a:custGeom>
              <a:avLst/>
              <a:gdLst/>
              <a:ahLst/>
              <a:cxnLst/>
              <a:rect l="l" t="t" r="r" b="b"/>
              <a:pathLst>
                <a:path w="127635" h="127635">
                  <a:moveTo>
                    <a:pt x="127279" y="0"/>
                  </a:moveTo>
                  <a:lnTo>
                    <a:pt x="0" y="127279"/>
                  </a:lnTo>
                </a:path>
              </a:pathLst>
            </a:custGeom>
            <a:ln w="12700">
              <a:solidFill>
                <a:srgbClr val="DB4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035544" y="6245887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90">
                  <a:moveTo>
                    <a:pt x="137655" y="275297"/>
                  </a:moveTo>
                  <a:lnTo>
                    <a:pt x="181163" y="268279"/>
                  </a:lnTo>
                  <a:lnTo>
                    <a:pt x="218951" y="248737"/>
                  </a:lnTo>
                  <a:lnTo>
                    <a:pt x="248750" y="218938"/>
                  </a:lnTo>
                  <a:lnTo>
                    <a:pt x="268292" y="181151"/>
                  </a:lnTo>
                  <a:lnTo>
                    <a:pt x="275310" y="137642"/>
                  </a:lnTo>
                  <a:lnTo>
                    <a:pt x="268292" y="94135"/>
                  </a:lnTo>
                  <a:lnTo>
                    <a:pt x="248750" y="56350"/>
                  </a:lnTo>
                  <a:lnTo>
                    <a:pt x="218951" y="26555"/>
                  </a:lnTo>
                  <a:lnTo>
                    <a:pt x="181163" y="7016"/>
                  </a:lnTo>
                  <a:lnTo>
                    <a:pt x="137655" y="0"/>
                  </a:lnTo>
                  <a:lnTo>
                    <a:pt x="94146" y="7016"/>
                  </a:lnTo>
                  <a:lnTo>
                    <a:pt x="56359" y="26555"/>
                  </a:lnTo>
                  <a:lnTo>
                    <a:pt x="26560" y="56350"/>
                  </a:lnTo>
                  <a:lnTo>
                    <a:pt x="7018" y="94135"/>
                  </a:lnTo>
                  <a:lnTo>
                    <a:pt x="0" y="137642"/>
                  </a:lnTo>
                  <a:lnTo>
                    <a:pt x="7018" y="181151"/>
                  </a:lnTo>
                  <a:lnTo>
                    <a:pt x="26560" y="218938"/>
                  </a:lnTo>
                  <a:lnTo>
                    <a:pt x="56359" y="248737"/>
                  </a:lnTo>
                  <a:lnTo>
                    <a:pt x="94146" y="268279"/>
                  </a:lnTo>
                  <a:lnTo>
                    <a:pt x="137655" y="275297"/>
                  </a:lnTo>
                  <a:close/>
                </a:path>
              </a:pathLst>
            </a:custGeom>
            <a:ln w="12700">
              <a:solidFill>
                <a:srgbClr val="DB41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/>
          <p:nvPr/>
        </p:nvSpPr>
        <p:spPr>
          <a:xfrm>
            <a:off x="5288394" y="9478797"/>
            <a:ext cx="2026920" cy="122555"/>
          </a:xfrm>
          <a:custGeom>
            <a:avLst/>
            <a:gdLst/>
            <a:ahLst/>
            <a:cxnLst/>
            <a:rect l="l" t="t" r="r" b="b"/>
            <a:pathLst>
              <a:path w="2026920" h="122554">
                <a:moveTo>
                  <a:pt x="2026805" y="0"/>
                </a:moveTo>
                <a:lnTo>
                  <a:pt x="0" y="0"/>
                </a:lnTo>
                <a:lnTo>
                  <a:pt x="0" y="122402"/>
                </a:lnTo>
                <a:lnTo>
                  <a:pt x="2026805" y="122402"/>
                </a:lnTo>
                <a:lnTo>
                  <a:pt x="2026805" y="0"/>
                </a:lnTo>
                <a:close/>
              </a:path>
            </a:pathLst>
          </a:custGeom>
          <a:solidFill>
            <a:srgbClr val="000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144322" y="8441945"/>
            <a:ext cx="654685" cy="654685"/>
            <a:chOff x="1144322" y="8441945"/>
            <a:chExt cx="654685" cy="654685"/>
          </a:xfrm>
        </p:grpSpPr>
        <p:sp>
          <p:nvSpPr>
            <p:cNvPr id="41" name="object 41"/>
            <p:cNvSpPr/>
            <p:nvPr/>
          </p:nvSpPr>
          <p:spPr>
            <a:xfrm>
              <a:off x="1166547" y="8464170"/>
              <a:ext cx="610235" cy="610235"/>
            </a:xfrm>
            <a:custGeom>
              <a:avLst/>
              <a:gdLst/>
              <a:ahLst/>
              <a:cxnLst/>
              <a:rect l="l" t="t" r="r" b="b"/>
              <a:pathLst>
                <a:path w="610235" h="610234">
                  <a:moveTo>
                    <a:pt x="304952" y="609904"/>
                  </a:moveTo>
                  <a:lnTo>
                    <a:pt x="354415" y="605913"/>
                  </a:lnTo>
                  <a:lnTo>
                    <a:pt x="401338" y="594358"/>
                  </a:lnTo>
                  <a:lnTo>
                    <a:pt x="445093" y="575867"/>
                  </a:lnTo>
                  <a:lnTo>
                    <a:pt x="485050" y="551068"/>
                  </a:lnTo>
                  <a:lnTo>
                    <a:pt x="520584" y="520588"/>
                  </a:lnTo>
                  <a:lnTo>
                    <a:pt x="551064" y="485056"/>
                  </a:lnTo>
                  <a:lnTo>
                    <a:pt x="575865" y="445098"/>
                  </a:lnTo>
                  <a:lnTo>
                    <a:pt x="594357" y="401343"/>
                  </a:lnTo>
                  <a:lnTo>
                    <a:pt x="605913" y="354418"/>
                  </a:lnTo>
                  <a:lnTo>
                    <a:pt x="609904" y="304952"/>
                  </a:lnTo>
                  <a:lnTo>
                    <a:pt x="605913" y="255488"/>
                  </a:lnTo>
                  <a:lnTo>
                    <a:pt x="594357" y="208566"/>
                  </a:lnTo>
                  <a:lnTo>
                    <a:pt x="575865" y="164811"/>
                  </a:lnTo>
                  <a:lnTo>
                    <a:pt x="551064" y="124854"/>
                  </a:lnTo>
                  <a:lnTo>
                    <a:pt x="520584" y="89320"/>
                  </a:lnTo>
                  <a:lnTo>
                    <a:pt x="485050" y="58839"/>
                  </a:lnTo>
                  <a:lnTo>
                    <a:pt x="445093" y="34039"/>
                  </a:lnTo>
                  <a:lnTo>
                    <a:pt x="401338" y="15547"/>
                  </a:lnTo>
                  <a:lnTo>
                    <a:pt x="354415" y="3991"/>
                  </a:lnTo>
                  <a:lnTo>
                    <a:pt x="304952" y="0"/>
                  </a:lnTo>
                  <a:lnTo>
                    <a:pt x="255488" y="3991"/>
                  </a:lnTo>
                  <a:lnTo>
                    <a:pt x="208566" y="15547"/>
                  </a:lnTo>
                  <a:lnTo>
                    <a:pt x="164811" y="34039"/>
                  </a:lnTo>
                  <a:lnTo>
                    <a:pt x="124854" y="58839"/>
                  </a:lnTo>
                  <a:lnTo>
                    <a:pt x="89320" y="89320"/>
                  </a:lnTo>
                  <a:lnTo>
                    <a:pt x="58839" y="124854"/>
                  </a:lnTo>
                  <a:lnTo>
                    <a:pt x="34039" y="164811"/>
                  </a:lnTo>
                  <a:lnTo>
                    <a:pt x="15547" y="208566"/>
                  </a:lnTo>
                  <a:lnTo>
                    <a:pt x="3991" y="255488"/>
                  </a:lnTo>
                  <a:lnTo>
                    <a:pt x="0" y="304952"/>
                  </a:lnTo>
                  <a:lnTo>
                    <a:pt x="3991" y="354418"/>
                  </a:lnTo>
                  <a:lnTo>
                    <a:pt x="15547" y="401343"/>
                  </a:lnTo>
                  <a:lnTo>
                    <a:pt x="34039" y="445098"/>
                  </a:lnTo>
                  <a:lnTo>
                    <a:pt x="58839" y="485056"/>
                  </a:lnTo>
                  <a:lnTo>
                    <a:pt x="89320" y="520588"/>
                  </a:lnTo>
                  <a:lnTo>
                    <a:pt x="124854" y="551068"/>
                  </a:lnTo>
                  <a:lnTo>
                    <a:pt x="164811" y="575867"/>
                  </a:lnTo>
                  <a:lnTo>
                    <a:pt x="208566" y="594358"/>
                  </a:lnTo>
                  <a:lnTo>
                    <a:pt x="255488" y="605913"/>
                  </a:lnTo>
                  <a:lnTo>
                    <a:pt x="304952" y="609904"/>
                  </a:lnTo>
                  <a:close/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262942" y="8756848"/>
              <a:ext cx="150495" cy="151130"/>
            </a:xfrm>
            <a:custGeom>
              <a:avLst/>
              <a:gdLst/>
              <a:ahLst/>
              <a:cxnLst/>
              <a:rect l="l" t="t" r="r" b="b"/>
              <a:pathLst>
                <a:path w="150494" h="151129">
                  <a:moveTo>
                    <a:pt x="0" y="0"/>
                  </a:moveTo>
                  <a:lnTo>
                    <a:pt x="149910" y="150723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415370" y="8628523"/>
              <a:ext cx="264795" cy="275590"/>
            </a:xfrm>
            <a:custGeom>
              <a:avLst/>
              <a:gdLst/>
              <a:ahLst/>
              <a:cxnLst/>
              <a:rect l="l" t="t" r="r" b="b"/>
              <a:pathLst>
                <a:path w="264794" h="275590">
                  <a:moveTo>
                    <a:pt x="0" y="275056"/>
                  </a:moveTo>
                  <a:lnTo>
                    <a:pt x="264693" y="0"/>
                  </a:lnTo>
                </a:path>
              </a:pathLst>
            </a:custGeom>
            <a:ln w="44450">
              <a:solidFill>
                <a:srgbClr val="9B95C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2714894" y="7997413"/>
            <a:ext cx="288290" cy="288290"/>
            <a:chOff x="2708544" y="7772402"/>
            <a:chExt cx="288290" cy="288290"/>
          </a:xfrm>
        </p:grpSpPr>
        <p:sp>
          <p:nvSpPr>
            <p:cNvPr id="45" name="object 45"/>
            <p:cNvSpPr/>
            <p:nvPr/>
          </p:nvSpPr>
          <p:spPr>
            <a:xfrm>
              <a:off x="2714894" y="7778752"/>
              <a:ext cx="275590" cy="275590"/>
            </a:xfrm>
            <a:custGeom>
              <a:avLst/>
              <a:gdLst/>
              <a:ahLst/>
              <a:cxnLst/>
              <a:rect l="l" t="t" r="r" b="b"/>
              <a:pathLst>
                <a:path w="275589" h="275590">
                  <a:moveTo>
                    <a:pt x="137655" y="275297"/>
                  </a:moveTo>
                  <a:lnTo>
                    <a:pt x="181163" y="268279"/>
                  </a:lnTo>
                  <a:lnTo>
                    <a:pt x="218951" y="248737"/>
                  </a:lnTo>
                  <a:lnTo>
                    <a:pt x="248750" y="218938"/>
                  </a:lnTo>
                  <a:lnTo>
                    <a:pt x="268292" y="181151"/>
                  </a:lnTo>
                  <a:lnTo>
                    <a:pt x="275310" y="137642"/>
                  </a:lnTo>
                  <a:lnTo>
                    <a:pt x="268292" y="94135"/>
                  </a:lnTo>
                  <a:lnTo>
                    <a:pt x="248750" y="56350"/>
                  </a:lnTo>
                  <a:lnTo>
                    <a:pt x="218951" y="26555"/>
                  </a:lnTo>
                  <a:lnTo>
                    <a:pt x="181163" y="7016"/>
                  </a:lnTo>
                  <a:lnTo>
                    <a:pt x="137655" y="0"/>
                  </a:lnTo>
                  <a:lnTo>
                    <a:pt x="94146" y="7016"/>
                  </a:lnTo>
                  <a:lnTo>
                    <a:pt x="56359" y="26555"/>
                  </a:lnTo>
                  <a:lnTo>
                    <a:pt x="26560" y="56350"/>
                  </a:lnTo>
                  <a:lnTo>
                    <a:pt x="7018" y="94135"/>
                  </a:lnTo>
                  <a:lnTo>
                    <a:pt x="0" y="137642"/>
                  </a:lnTo>
                  <a:lnTo>
                    <a:pt x="7018" y="181151"/>
                  </a:lnTo>
                  <a:lnTo>
                    <a:pt x="26560" y="218938"/>
                  </a:lnTo>
                  <a:lnTo>
                    <a:pt x="56359" y="248737"/>
                  </a:lnTo>
                  <a:lnTo>
                    <a:pt x="94146" y="268279"/>
                  </a:lnTo>
                  <a:lnTo>
                    <a:pt x="137655" y="275297"/>
                  </a:lnTo>
                  <a:close/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759899" y="7915382"/>
              <a:ext cx="62230" cy="62230"/>
            </a:xfrm>
            <a:custGeom>
              <a:avLst/>
              <a:gdLst/>
              <a:ahLst/>
              <a:cxnLst/>
              <a:rect l="l" t="t" r="r" b="b"/>
              <a:pathLst>
                <a:path w="62230" h="62229">
                  <a:moveTo>
                    <a:pt x="0" y="0"/>
                  </a:moveTo>
                  <a:lnTo>
                    <a:pt x="61937" y="61937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823349" y="7855481"/>
              <a:ext cx="121920" cy="121920"/>
            </a:xfrm>
            <a:custGeom>
              <a:avLst/>
              <a:gdLst/>
              <a:ahLst/>
              <a:cxnLst/>
              <a:rect l="l" t="t" r="r" b="b"/>
              <a:pathLst>
                <a:path w="121919" h="121920">
                  <a:moveTo>
                    <a:pt x="0" y="121843"/>
                  </a:moveTo>
                  <a:lnTo>
                    <a:pt x="121843" y="0"/>
                  </a:lnTo>
                </a:path>
              </a:pathLst>
            </a:custGeom>
            <a:ln w="12700">
              <a:solidFill>
                <a:srgbClr val="00A6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D9A9657A-8AA5-6A5D-6208-3A79AFC58607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3796" y="9636488"/>
            <a:ext cx="87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8</a:t>
            </a:r>
          </a:p>
        </p:txBody>
      </p:sp>
      <p:sp>
        <p:nvSpPr>
          <p:cNvPr id="3" name="object 3"/>
          <p:cNvSpPr/>
          <p:nvPr/>
        </p:nvSpPr>
        <p:spPr>
          <a:xfrm>
            <a:off x="413048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0" y="0"/>
                </a:moveTo>
                <a:lnTo>
                  <a:pt x="100799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457200"/>
            <a:ext cx="6858000" cy="35495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3048" y="8119959"/>
            <a:ext cx="1519100" cy="486287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/>
          <a:p>
            <a:pPr marR="5080" algn="l">
              <a:lnSpc>
                <a:spcPct val="113100"/>
              </a:lnSpc>
              <a:spcBef>
                <a:spcPts val="100"/>
              </a:spcBef>
            </a:pPr>
            <a:r>
              <a:rPr lang="it-IT" sz="1400" b="1" dirty="0">
                <a:solidFill>
                  <a:srgbClr val="00049E"/>
                </a:solidFill>
                <a:latin typeface="BureauVeritas ExtBd UltCond"/>
                <a:cs typeface="BureauVeritas ExtBd UltCond"/>
              </a:rPr>
              <a:t>COMUNICAZIONE IMPORTANTE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44500" y="4068619"/>
            <a:ext cx="5651500" cy="17523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IN CHE MODO</a:t>
            </a:r>
          </a:p>
          <a:p>
            <a:pPr marL="12700" marR="5080">
              <a:lnSpc>
                <a:spcPct val="97800"/>
              </a:lnSpc>
              <a:spcBef>
                <a:spcPts val="70"/>
              </a:spcBef>
              <a:tabLst>
                <a:tab pos="2191385" algn="l"/>
              </a:tabLst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BUREAU VERITAS PUÒ AIUTARVI </a:t>
            </a:r>
            <a:b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300" b="1" dirty="0">
                <a:gradFill>
                  <a:gsLst>
                    <a:gs pos="0">
                      <a:srgbClr val="00BAC6"/>
                    </a:gs>
                    <a:gs pos="100000">
                      <a:srgbClr val="8781BD"/>
                    </a:gs>
                  </a:gsLst>
                  <a:lin ang="0" scaled="1"/>
                </a:gra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LA VOSTRA CERTIFICAZIONE?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25520" y="5931691"/>
            <a:ext cx="302133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SE DESIDERATE PUBBLICIZZARE I RISULTATI RAGGIUNTI, </a:t>
            </a: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BUREAU VERITAS PUÒ AIUTARVI A METTERE IN ATTO IL VOSTRO PIANO D’AZIONE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3048" y="6589463"/>
            <a:ext cx="3497299" cy="10895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208279" indent="-171450">
              <a:lnSpc>
                <a:spcPct val="116700"/>
              </a:lnSpc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15621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Possiamo prevedere una cerimonia di consegna del certificato</a:t>
            </a:r>
          </a:p>
          <a:p>
            <a:pPr marL="183515" marR="208279" indent="-171450">
              <a:lnSpc>
                <a:spcPct val="116700"/>
              </a:lnSpc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15621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Possiamo guidarvi nell’uso ottimale dei marchi di</a:t>
            </a:r>
          </a:p>
          <a:p>
            <a:pPr marL="156210">
              <a:lnSpc>
                <a:spcPct val="100000"/>
              </a:lnSpc>
              <a:spcBef>
                <a:spcPts val="200"/>
              </a:spcBef>
              <a:buClr>
                <a:srgbClr val="00049E"/>
              </a:buClr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 certificazione</a:t>
            </a:r>
          </a:p>
          <a:p>
            <a:pPr marL="183515" marR="5080" indent="-171450">
              <a:lnSpc>
                <a:spcPct val="116700"/>
              </a:lnSpc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156210" algn="l"/>
              </a:tabLst>
            </a:pPr>
            <a:r>
              <a:rPr lang="it-IT" sz="1000" dirty="0">
                <a:solidFill>
                  <a:schemeClr val="tx1"/>
                </a:solidFill>
                <a:latin typeface="Arial"/>
                <a:cs typeface="Arial"/>
              </a:rPr>
              <a:t>Potrete pubblicare un comunicato stampa che sia stato verificato da Bureau Veritas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54499" y="5936532"/>
            <a:ext cx="302133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VI PROPONIAMO MODALITÀ DI COMUNICAZIONE CHE </a:t>
            </a:r>
            <a:r>
              <a:rPr lang="it-IT" sz="1000" b="1" dirty="0">
                <a:solidFill>
                  <a:srgbClr val="00049E"/>
                </a:solidFill>
                <a:latin typeface="Arial"/>
                <a:cs typeface="Arial"/>
              </a:rPr>
              <a:t>METTANO IN RISALTO LA VOSTRA CERTIFICAZIONE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it-IT" sz="100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4499" y="6516569"/>
            <a:ext cx="3075940" cy="8315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3515" marR="254000" indent="-171450"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156210" algn="l"/>
              </a:tabLst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Potrete condividere i risultati da voi raggiunti in occasione di uno dei seminari di Bureau Veritas</a:t>
            </a:r>
          </a:p>
          <a:p>
            <a:pPr marL="183515" marR="254000" indent="-171450">
              <a:lnSpc>
                <a:spcPct val="116700"/>
              </a:lnSpc>
              <a:spcBef>
                <a:spcPts val="100"/>
              </a:spcBef>
              <a:buClr>
                <a:srgbClr val="00049E"/>
              </a:buClr>
              <a:buFont typeface="Arial" panose="020B0604020202020204" pitchFamily="34" charset="0"/>
              <a:buChar char="›"/>
              <a:tabLst>
                <a:tab pos="156210" algn="l"/>
              </a:tabLst>
            </a:pP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Possiamo aiutarvi a sviluppare un case </a:t>
            </a:r>
            <a:r>
              <a:rPr lang="it-IT" sz="1000">
                <a:solidFill>
                  <a:srgbClr val="231F20"/>
                </a:solidFill>
                <a:latin typeface="Arial"/>
                <a:cs typeface="Arial"/>
              </a:rPr>
              <a:t>study e </a:t>
            </a:r>
            <a:r>
              <a:rPr lang="it-IT" sz="1000" dirty="0">
                <a:solidFill>
                  <a:srgbClr val="231F20"/>
                </a:solidFill>
                <a:latin typeface="Arial"/>
                <a:cs typeface="Arial"/>
              </a:rPr>
              <a:t>promuoverlo sui nostri canali social</a:t>
            </a:r>
          </a:p>
        </p:txBody>
      </p:sp>
      <p:sp>
        <p:nvSpPr>
          <p:cNvPr id="11" name="object 11"/>
          <p:cNvSpPr/>
          <p:nvPr/>
        </p:nvSpPr>
        <p:spPr>
          <a:xfrm>
            <a:off x="1502104" y="8672341"/>
            <a:ext cx="737870" cy="614045"/>
          </a:xfrm>
          <a:custGeom>
            <a:avLst/>
            <a:gdLst/>
            <a:ahLst/>
            <a:cxnLst/>
            <a:rect l="l" t="t" r="r" b="b"/>
            <a:pathLst>
              <a:path w="737869" h="614045">
                <a:moveTo>
                  <a:pt x="385140" y="498602"/>
                </a:moveTo>
                <a:lnTo>
                  <a:pt x="377812" y="491286"/>
                </a:lnTo>
                <a:lnTo>
                  <a:pt x="359752" y="491286"/>
                </a:lnTo>
                <a:lnTo>
                  <a:pt x="352425" y="498602"/>
                </a:lnTo>
                <a:lnTo>
                  <a:pt x="352425" y="521652"/>
                </a:lnTo>
                <a:lnTo>
                  <a:pt x="359752" y="528980"/>
                </a:lnTo>
                <a:lnTo>
                  <a:pt x="368782" y="528980"/>
                </a:lnTo>
                <a:lnTo>
                  <a:pt x="377812" y="528980"/>
                </a:lnTo>
                <a:lnTo>
                  <a:pt x="385140" y="521652"/>
                </a:lnTo>
                <a:lnTo>
                  <a:pt x="385140" y="498602"/>
                </a:lnTo>
                <a:close/>
              </a:path>
              <a:path w="737869" h="614045">
                <a:moveTo>
                  <a:pt x="385140" y="159372"/>
                </a:moveTo>
                <a:lnTo>
                  <a:pt x="377812" y="152057"/>
                </a:lnTo>
                <a:lnTo>
                  <a:pt x="359752" y="152057"/>
                </a:lnTo>
                <a:lnTo>
                  <a:pt x="352425" y="159372"/>
                </a:lnTo>
                <a:lnTo>
                  <a:pt x="352425" y="447052"/>
                </a:lnTo>
                <a:lnTo>
                  <a:pt x="359752" y="454380"/>
                </a:lnTo>
                <a:lnTo>
                  <a:pt x="368782" y="454380"/>
                </a:lnTo>
                <a:lnTo>
                  <a:pt x="377812" y="454380"/>
                </a:lnTo>
                <a:lnTo>
                  <a:pt x="385140" y="447052"/>
                </a:lnTo>
                <a:lnTo>
                  <a:pt x="385140" y="159372"/>
                </a:lnTo>
                <a:close/>
              </a:path>
              <a:path w="737869" h="614045">
                <a:moveTo>
                  <a:pt x="737590" y="600506"/>
                </a:moveTo>
                <a:lnTo>
                  <a:pt x="737565" y="594258"/>
                </a:lnTo>
                <a:lnTo>
                  <a:pt x="729869" y="581088"/>
                </a:lnTo>
                <a:lnTo>
                  <a:pt x="691997" y="516255"/>
                </a:lnTo>
                <a:lnTo>
                  <a:pt x="691997" y="581088"/>
                </a:lnTo>
                <a:lnTo>
                  <a:pt x="45593" y="581088"/>
                </a:lnTo>
                <a:lnTo>
                  <a:pt x="368795" y="27787"/>
                </a:lnTo>
                <a:lnTo>
                  <a:pt x="691997" y="581088"/>
                </a:lnTo>
                <a:lnTo>
                  <a:pt x="691997" y="516255"/>
                </a:lnTo>
                <a:lnTo>
                  <a:pt x="406679" y="27787"/>
                </a:lnTo>
                <a:lnTo>
                  <a:pt x="390448" y="0"/>
                </a:lnTo>
                <a:lnTo>
                  <a:pt x="347141" y="0"/>
                </a:lnTo>
                <a:lnTo>
                  <a:pt x="12" y="594258"/>
                </a:lnTo>
                <a:lnTo>
                  <a:pt x="0" y="600506"/>
                </a:lnTo>
                <a:lnTo>
                  <a:pt x="5829" y="610666"/>
                </a:lnTo>
                <a:lnTo>
                  <a:pt x="11239" y="613803"/>
                </a:lnTo>
                <a:lnTo>
                  <a:pt x="726351" y="613803"/>
                </a:lnTo>
                <a:lnTo>
                  <a:pt x="731761" y="610666"/>
                </a:lnTo>
                <a:lnTo>
                  <a:pt x="737590" y="600506"/>
                </a:lnTo>
                <a:close/>
              </a:path>
            </a:pathLst>
          </a:custGeom>
          <a:solidFill>
            <a:srgbClr val="0004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47800" y="8119959"/>
            <a:ext cx="4811552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it-IT" sz="1000" b="1" dirty="0">
                <a:solidFill>
                  <a:schemeClr val="tx1"/>
                </a:solidFill>
                <a:latin typeface="Arial"/>
                <a:cs typeface="Arial"/>
              </a:rPr>
              <a:t>I principi di accreditamento/certificazione, i termini e le condizioni contrattuali, incluso il Regolamento specifico di utilizzo del marchio, prevalgono rispetto alle informazioni fornite in questo documento. L’uso del marchio di certificazione è un diritto conferito dall’ente certificatore. In caso di ritiro o cessazione della certificazione, dovrete immediatamente interrompere l’uso di tutto il materiale pubblicitario che faccia riferimento alla Certificazione Bureau Veritas. L’uso corretto del marchio di certificazione rientra tra gli obblighi contrattuali e può essere oggetto di verifiche durante le operazioni di auditing.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04F193-A560-D02F-410C-2F62CC7B1D1F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object 9">
            <a:extLst>
              <a:ext uri="{FF2B5EF4-FFF2-40B4-BE49-F238E27FC236}">
                <a16:creationId xmlns:a16="http://schemas.microsoft.com/office/drawing/2014/main" id="{07AEA555-3FBD-CE0C-3AE6-B6D61AB604A3}"/>
              </a:ext>
            </a:extLst>
          </p:cNvPr>
          <p:cNvSpPr txBox="1"/>
          <p:nvPr/>
        </p:nvSpPr>
        <p:spPr>
          <a:xfrm>
            <a:off x="4009108" y="7430089"/>
            <a:ext cx="3075939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it-IT" sz="1100" b="1" dirty="0">
                <a:solidFill>
                  <a:srgbClr val="00049E"/>
                </a:solidFill>
                <a:latin typeface="Arial"/>
                <a:cs typeface="Arial"/>
              </a:rPr>
              <a:t>CONTATTO: </a:t>
            </a:r>
            <a:r>
              <a:rPr lang="it-IT" sz="1100" b="1" dirty="0">
                <a:solidFill>
                  <a:srgbClr val="00049E"/>
                </a:solidFill>
                <a:latin typeface="Arial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comunicazione@bureauveritas.com</a:t>
            </a:r>
            <a:r>
              <a:rPr lang="it-IT" sz="1100" b="1" dirty="0">
                <a:solidFill>
                  <a:srgbClr val="00049E"/>
                </a:solidFill>
                <a:latin typeface="Arial"/>
                <a:cs typeface="Arial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00" y="0"/>
            <a:ext cx="3175" cy="10049510"/>
          </a:xfrm>
          <a:custGeom>
            <a:avLst/>
            <a:gdLst/>
            <a:ahLst/>
            <a:cxnLst/>
            <a:rect l="l" t="t" r="r" b="b"/>
            <a:pathLst>
              <a:path w="3175" h="10049510">
                <a:moveTo>
                  <a:pt x="0" y="10049399"/>
                </a:moveTo>
                <a:lnTo>
                  <a:pt x="3175" y="10049399"/>
                </a:lnTo>
                <a:lnTo>
                  <a:pt x="3175" y="0"/>
                </a:lnTo>
                <a:lnTo>
                  <a:pt x="0" y="0"/>
                </a:lnTo>
                <a:lnTo>
                  <a:pt x="0" y="10049399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077264" y="9636488"/>
            <a:ext cx="9144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800" b="1">
                <a:solidFill>
                  <a:srgbClr val="6D6E71"/>
                </a:solidFill>
                <a:latin typeface="BureauVeritas ExtBd UltCond"/>
                <a:cs typeface="BureauVeritas ExtBd UltCond"/>
              </a:rPr>
              <a:t>9</a:t>
            </a:r>
          </a:p>
        </p:txBody>
      </p:sp>
      <p:sp>
        <p:nvSpPr>
          <p:cNvPr id="6" name="object 6"/>
          <p:cNvSpPr/>
          <p:nvPr/>
        </p:nvSpPr>
        <p:spPr>
          <a:xfrm>
            <a:off x="7136720" y="9676884"/>
            <a:ext cx="100965" cy="152400"/>
          </a:xfrm>
          <a:custGeom>
            <a:avLst/>
            <a:gdLst/>
            <a:ahLst/>
            <a:cxnLst/>
            <a:rect l="l" t="t" r="r" b="b"/>
            <a:pathLst>
              <a:path w="100965" h="152400">
                <a:moveTo>
                  <a:pt x="100799" y="0"/>
                </a:moveTo>
                <a:lnTo>
                  <a:pt x="0" y="152400"/>
                </a:lnTo>
              </a:path>
            </a:pathLst>
          </a:custGeom>
          <a:ln w="6350">
            <a:solidFill>
              <a:srgbClr val="6D6E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44498" y="337818"/>
            <a:ext cx="5330208" cy="1472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BUREAU VERITAS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556895" algn="l"/>
                <a:tab pos="2191385" algn="l"/>
              </a:tabLst>
            </a:pPr>
            <a:r>
              <a:rPr lang="it-IT" sz="33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 GLOBALE DELLA CERTIFICAZIONE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44500" y="2302950"/>
            <a:ext cx="6884670" cy="7797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40"/>
              </a:spcBef>
            </a:pPr>
            <a:r>
              <a:rPr lang="it-IT" sz="1200" dirty="0">
                <a:solidFill>
                  <a:srgbClr val="231F20"/>
                </a:solidFill>
                <a:latin typeface="Arial"/>
                <a:cs typeface="Arial"/>
              </a:rPr>
              <a:t>Collaboriamo con i clienti di ogni settore per aiutarli a superare le sfide legate alla qualità, alla salute e alla sicurezza, alla protezione dell’ambiente, al rischio d’impresa e alla responsabilità sociale. La nostra rete globale di auditor esperti e la vasta gamma di soluzioni di auditing, formazione e certificazione che offriamo sostengono i clienti nell'ottimizzazione delle performance attraverso il miglioramento continuo dei loro processi e sistemi di gestione.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082581" y="3532420"/>
            <a:ext cx="519559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  <a:spcBef>
                <a:spcPts val="100"/>
              </a:spcBef>
            </a:pPr>
            <a:r>
              <a:rPr lang="it-IT" sz="28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SEDI DI CERTIFICAZIONE </a:t>
            </a:r>
            <a:br>
              <a:rPr lang="it-IT" sz="28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b="1" dirty="0">
                <a:solidFill>
                  <a:srgbClr val="0004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MONDO</a:t>
            </a:r>
          </a:p>
        </p:txBody>
      </p:sp>
      <p:grpSp>
        <p:nvGrpSpPr>
          <p:cNvPr id="10" name="object 10"/>
          <p:cNvGrpSpPr/>
          <p:nvPr/>
        </p:nvGrpSpPr>
        <p:grpSpPr>
          <a:xfrm>
            <a:off x="502481" y="4700934"/>
            <a:ext cx="6283325" cy="3230880"/>
            <a:chOff x="502481" y="4700934"/>
            <a:chExt cx="6283325" cy="3230880"/>
          </a:xfrm>
        </p:grpSpPr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45979" y="7500606"/>
              <a:ext cx="218492" cy="32714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6252137" y="6983111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5">
                  <a:moveTo>
                    <a:pt x="6997" y="0"/>
                  </a:moveTo>
                  <a:lnTo>
                    <a:pt x="0" y="0"/>
                  </a:lnTo>
                  <a:lnTo>
                    <a:pt x="11683" y="10706"/>
                  </a:lnTo>
                  <a:lnTo>
                    <a:pt x="19850" y="11849"/>
                  </a:lnTo>
                  <a:lnTo>
                    <a:pt x="25692" y="11849"/>
                  </a:lnTo>
                  <a:lnTo>
                    <a:pt x="23380" y="5930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52137" y="6983111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5">
                  <a:moveTo>
                    <a:pt x="6997" y="0"/>
                  </a:moveTo>
                  <a:lnTo>
                    <a:pt x="0" y="0"/>
                  </a:lnTo>
                  <a:lnTo>
                    <a:pt x="11683" y="10706"/>
                  </a:lnTo>
                  <a:lnTo>
                    <a:pt x="19850" y="11849"/>
                  </a:lnTo>
                  <a:lnTo>
                    <a:pt x="25692" y="11849"/>
                  </a:lnTo>
                  <a:lnTo>
                    <a:pt x="23380" y="5930"/>
                  </a:lnTo>
                  <a:lnTo>
                    <a:pt x="6997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52137" y="6983111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5">
                  <a:moveTo>
                    <a:pt x="6997" y="0"/>
                  </a:moveTo>
                  <a:lnTo>
                    <a:pt x="0" y="0"/>
                  </a:lnTo>
                  <a:lnTo>
                    <a:pt x="11683" y="10706"/>
                  </a:lnTo>
                  <a:lnTo>
                    <a:pt x="19850" y="11849"/>
                  </a:lnTo>
                  <a:lnTo>
                    <a:pt x="25692" y="11849"/>
                  </a:lnTo>
                  <a:lnTo>
                    <a:pt x="23380" y="5930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2137" y="6983111"/>
              <a:ext cx="26034" cy="12065"/>
            </a:xfrm>
            <a:custGeom>
              <a:avLst/>
              <a:gdLst/>
              <a:ahLst/>
              <a:cxnLst/>
              <a:rect l="l" t="t" r="r" b="b"/>
              <a:pathLst>
                <a:path w="26035" h="12065">
                  <a:moveTo>
                    <a:pt x="6997" y="0"/>
                  </a:moveTo>
                  <a:lnTo>
                    <a:pt x="0" y="0"/>
                  </a:lnTo>
                  <a:lnTo>
                    <a:pt x="11683" y="10706"/>
                  </a:lnTo>
                  <a:lnTo>
                    <a:pt x="19850" y="11849"/>
                  </a:lnTo>
                  <a:lnTo>
                    <a:pt x="25692" y="11849"/>
                  </a:lnTo>
                  <a:lnTo>
                    <a:pt x="23380" y="5930"/>
                  </a:lnTo>
                  <a:lnTo>
                    <a:pt x="6997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41049" y="707004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4368" y="0"/>
                  </a:moveTo>
                  <a:lnTo>
                    <a:pt x="0" y="1993"/>
                  </a:lnTo>
                  <a:lnTo>
                    <a:pt x="0" y="19773"/>
                  </a:lnTo>
                  <a:lnTo>
                    <a:pt x="6578" y="25692"/>
                  </a:lnTo>
                  <a:lnTo>
                    <a:pt x="19761" y="15811"/>
                  </a:lnTo>
                  <a:lnTo>
                    <a:pt x="19761" y="5930"/>
                  </a:lnTo>
                  <a:lnTo>
                    <a:pt x="10947" y="791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41049" y="707004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19761" y="5930"/>
                  </a:moveTo>
                  <a:lnTo>
                    <a:pt x="10947" y="7912"/>
                  </a:lnTo>
                  <a:lnTo>
                    <a:pt x="4368" y="0"/>
                  </a:lnTo>
                  <a:lnTo>
                    <a:pt x="0" y="1993"/>
                  </a:lnTo>
                  <a:lnTo>
                    <a:pt x="0" y="19773"/>
                  </a:lnTo>
                  <a:lnTo>
                    <a:pt x="6578" y="25692"/>
                  </a:lnTo>
                  <a:lnTo>
                    <a:pt x="19761" y="15811"/>
                  </a:lnTo>
                  <a:lnTo>
                    <a:pt x="19761" y="593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41049" y="707004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4368" y="0"/>
                  </a:moveTo>
                  <a:lnTo>
                    <a:pt x="0" y="1993"/>
                  </a:lnTo>
                  <a:lnTo>
                    <a:pt x="0" y="19773"/>
                  </a:lnTo>
                  <a:lnTo>
                    <a:pt x="6578" y="25692"/>
                  </a:lnTo>
                  <a:lnTo>
                    <a:pt x="19761" y="15811"/>
                  </a:lnTo>
                  <a:lnTo>
                    <a:pt x="19761" y="5930"/>
                  </a:lnTo>
                  <a:lnTo>
                    <a:pt x="10947" y="7912"/>
                  </a:lnTo>
                  <a:lnTo>
                    <a:pt x="436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341049" y="7070044"/>
              <a:ext cx="20320" cy="26034"/>
            </a:xfrm>
            <a:custGeom>
              <a:avLst/>
              <a:gdLst/>
              <a:ahLst/>
              <a:cxnLst/>
              <a:rect l="l" t="t" r="r" b="b"/>
              <a:pathLst>
                <a:path w="20320" h="26034">
                  <a:moveTo>
                    <a:pt x="19761" y="5930"/>
                  </a:moveTo>
                  <a:lnTo>
                    <a:pt x="10947" y="7912"/>
                  </a:lnTo>
                  <a:lnTo>
                    <a:pt x="4368" y="0"/>
                  </a:lnTo>
                  <a:lnTo>
                    <a:pt x="0" y="1993"/>
                  </a:lnTo>
                  <a:lnTo>
                    <a:pt x="0" y="19773"/>
                  </a:lnTo>
                  <a:lnTo>
                    <a:pt x="6578" y="25692"/>
                  </a:lnTo>
                  <a:lnTo>
                    <a:pt x="19761" y="15811"/>
                  </a:lnTo>
                  <a:lnTo>
                    <a:pt x="19761" y="593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54878" y="710166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6502" y="0"/>
                  </a:moveTo>
                  <a:lnTo>
                    <a:pt x="1066" y="0"/>
                  </a:lnTo>
                  <a:lnTo>
                    <a:pt x="0" y="3543"/>
                  </a:lnTo>
                  <a:lnTo>
                    <a:pt x="5359" y="17780"/>
                  </a:lnTo>
                  <a:lnTo>
                    <a:pt x="11861" y="13004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54878" y="710166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1066" y="0"/>
                  </a:moveTo>
                  <a:lnTo>
                    <a:pt x="0" y="3543"/>
                  </a:lnTo>
                  <a:lnTo>
                    <a:pt x="5359" y="17780"/>
                  </a:lnTo>
                  <a:lnTo>
                    <a:pt x="11861" y="13004"/>
                  </a:lnTo>
                  <a:lnTo>
                    <a:pt x="6502" y="0"/>
                  </a:lnTo>
                  <a:lnTo>
                    <a:pt x="1066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4878" y="710166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6502" y="0"/>
                  </a:moveTo>
                  <a:lnTo>
                    <a:pt x="1066" y="0"/>
                  </a:lnTo>
                  <a:lnTo>
                    <a:pt x="0" y="3543"/>
                  </a:lnTo>
                  <a:lnTo>
                    <a:pt x="5359" y="17780"/>
                  </a:lnTo>
                  <a:lnTo>
                    <a:pt x="11861" y="13004"/>
                  </a:lnTo>
                  <a:lnTo>
                    <a:pt x="6502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354878" y="7101661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1066" y="0"/>
                  </a:moveTo>
                  <a:lnTo>
                    <a:pt x="0" y="3543"/>
                  </a:lnTo>
                  <a:lnTo>
                    <a:pt x="5359" y="17780"/>
                  </a:lnTo>
                  <a:lnTo>
                    <a:pt x="11861" y="13004"/>
                  </a:lnTo>
                  <a:lnTo>
                    <a:pt x="6502" y="0"/>
                  </a:lnTo>
                  <a:lnTo>
                    <a:pt x="1066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58386" y="7103633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19748" y="0"/>
                  </a:moveTo>
                  <a:lnTo>
                    <a:pt x="14236" y="0"/>
                  </a:lnTo>
                  <a:lnTo>
                    <a:pt x="0" y="8318"/>
                  </a:lnTo>
                  <a:lnTo>
                    <a:pt x="3289" y="17780"/>
                  </a:lnTo>
                  <a:lnTo>
                    <a:pt x="10947" y="17780"/>
                  </a:lnTo>
                  <a:lnTo>
                    <a:pt x="13169" y="10706"/>
                  </a:lnTo>
                  <a:lnTo>
                    <a:pt x="18681" y="5930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558386" y="7103633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8318"/>
                  </a:moveTo>
                  <a:lnTo>
                    <a:pt x="3289" y="17780"/>
                  </a:lnTo>
                  <a:lnTo>
                    <a:pt x="10947" y="17780"/>
                  </a:lnTo>
                  <a:lnTo>
                    <a:pt x="13169" y="10706"/>
                  </a:lnTo>
                  <a:lnTo>
                    <a:pt x="18681" y="5930"/>
                  </a:lnTo>
                  <a:lnTo>
                    <a:pt x="19748" y="0"/>
                  </a:lnTo>
                  <a:lnTo>
                    <a:pt x="14236" y="0"/>
                  </a:lnTo>
                  <a:lnTo>
                    <a:pt x="0" y="8318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58386" y="7103633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19748" y="0"/>
                  </a:moveTo>
                  <a:lnTo>
                    <a:pt x="14236" y="0"/>
                  </a:lnTo>
                  <a:lnTo>
                    <a:pt x="0" y="8318"/>
                  </a:lnTo>
                  <a:lnTo>
                    <a:pt x="3289" y="17780"/>
                  </a:lnTo>
                  <a:lnTo>
                    <a:pt x="10947" y="17780"/>
                  </a:lnTo>
                  <a:lnTo>
                    <a:pt x="13169" y="10706"/>
                  </a:lnTo>
                  <a:lnTo>
                    <a:pt x="18681" y="5930"/>
                  </a:lnTo>
                  <a:lnTo>
                    <a:pt x="1974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558386" y="7103633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79">
                  <a:moveTo>
                    <a:pt x="0" y="8318"/>
                  </a:moveTo>
                  <a:lnTo>
                    <a:pt x="3289" y="17780"/>
                  </a:lnTo>
                  <a:lnTo>
                    <a:pt x="10947" y="17780"/>
                  </a:lnTo>
                  <a:lnTo>
                    <a:pt x="13169" y="10706"/>
                  </a:lnTo>
                  <a:lnTo>
                    <a:pt x="18681" y="5930"/>
                  </a:lnTo>
                  <a:lnTo>
                    <a:pt x="19748" y="0"/>
                  </a:lnTo>
                  <a:lnTo>
                    <a:pt x="14236" y="0"/>
                  </a:lnTo>
                  <a:lnTo>
                    <a:pt x="0" y="8318"/>
                  </a:lnTo>
                  <a:close/>
                </a:path>
              </a:pathLst>
            </a:custGeom>
            <a:ln w="5930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8626" y="71273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3741" y="0"/>
                  </a:moveTo>
                  <a:lnTo>
                    <a:pt x="0" y="7238"/>
                  </a:lnTo>
                  <a:lnTo>
                    <a:pt x="0" y="15722"/>
                  </a:lnTo>
                  <a:lnTo>
                    <a:pt x="3454" y="21729"/>
                  </a:lnTo>
                  <a:lnTo>
                    <a:pt x="19431" y="12090"/>
                  </a:lnTo>
                  <a:lnTo>
                    <a:pt x="21729" y="3619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538626" y="71273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7238"/>
                  </a:moveTo>
                  <a:lnTo>
                    <a:pt x="0" y="15722"/>
                  </a:lnTo>
                  <a:lnTo>
                    <a:pt x="3454" y="21729"/>
                  </a:lnTo>
                  <a:lnTo>
                    <a:pt x="19431" y="12090"/>
                  </a:lnTo>
                  <a:lnTo>
                    <a:pt x="21729" y="3619"/>
                  </a:lnTo>
                  <a:lnTo>
                    <a:pt x="13741" y="0"/>
                  </a:lnTo>
                  <a:lnTo>
                    <a:pt x="0" y="7238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6538626" y="71273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13741" y="0"/>
                  </a:moveTo>
                  <a:lnTo>
                    <a:pt x="0" y="7238"/>
                  </a:lnTo>
                  <a:lnTo>
                    <a:pt x="0" y="15722"/>
                  </a:lnTo>
                  <a:lnTo>
                    <a:pt x="3454" y="21729"/>
                  </a:lnTo>
                  <a:lnTo>
                    <a:pt x="19431" y="12090"/>
                  </a:lnTo>
                  <a:lnTo>
                    <a:pt x="21729" y="3619"/>
                  </a:lnTo>
                  <a:lnTo>
                    <a:pt x="13741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6538626" y="7127351"/>
              <a:ext cx="22225" cy="22225"/>
            </a:xfrm>
            <a:custGeom>
              <a:avLst/>
              <a:gdLst/>
              <a:ahLst/>
              <a:cxnLst/>
              <a:rect l="l" t="t" r="r" b="b"/>
              <a:pathLst>
                <a:path w="22225" h="22225">
                  <a:moveTo>
                    <a:pt x="0" y="7238"/>
                  </a:moveTo>
                  <a:lnTo>
                    <a:pt x="0" y="15722"/>
                  </a:lnTo>
                  <a:lnTo>
                    <a:pt x="3454" y="21729"/>
                  </a:lnTo>
                  <a:lnTo>
                    <a:pt x="19431" y="12090"/>
                  </a:lnTo>
                  <a:lnTo>
                    <a:pt x="21729" y="3619"/>
                  </a:lnTo>
                  <a:lnTo>
                    <a:pt x="13741" y="0"/>
                  </a:lnTo>
                  <a:lnTo>
                    <a:pt x="0" y="7238"/>
                  </a:lnTo>
                  <a:close/>
                </a:path>
              </a:pathLst>
            </a:custGeom>
            <a:ln w="5930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95610" y="7194524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1968" y="0"/>
                  </a:moveTo>
                  <a:lnTo>
                    <a:pt x="0" y="3949"/>
                  </a:lnTo>
                  <a:lnTo>
                    <a:pt x="1968" y="9880"/>
                  </a:lnTo>
                  <a:lnTo>
                    <a:pt x="5918" y="13830"/>
                  </a:lnTo>
                  <a:lnTo>
                    <a:pt x="11849" y="17779"/>
                  </a:lnTo>
                  <a:lnTo>
                    <a:pt x="19598" y="26303"/>
                  </a:lnTo>
                  <a:lnTo>
                    <a:pt x="27901" y="34082"/>
                  </a:lnTo>
                  <a:lnTo>
                    <a:pt x="36577" y="41120"/>
                  </a:lnTo>
                  <a:lnTo>
                    <a:pt x="45440" y="47421"/>
                  </a:lnTo>
                  <a:lnTo>
                    <a:pt x="49390" y="47421"/>
                  </a:lnTo>
                  <a:lnTo>
                    <a:pt x="49390" y="39509"/>
                  </a:lnTo>
                  <a:lnTo>
                    <a:pt x="40803" y="32104"/>
                  </a:lnTo>
                  <a:lnTo>
                    <a:pt x="24383" y="17285"/>
                  </a:lnTo>
                  <a:lnTo>
                    <a:pt x="15811" y="988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295610" y="7194524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1968" y="0"/>
                  </a:moveTo>
                  <a:lnTo>
                    <a:pt x="0" y="3949"/>
                  </a:lnTo>
                  <a:lnTo>
                    <a:pt x="1968" y="9880"/>
                  </a:lnTo>
                  <a:lnTo>
                    <a:pt x="5918" y="13830"/>
                  </a:lnTo>
                  <a:lnTo>
                    <a:pt x="11849" y="17779"/>
                  </a:lnTo>
                  <a:lnTo>
                    <a:pt x="19598" y="26303"/>
                  </a:lnTo>
                  <a:lnTo>
                    <a:pt x="27901" y="34082"/>
                  </a:lnTo>
                  <a:lnTo>
                    <a:pt x="36577" y="41120"/>
                  </a:lnTo>
                  <a:lnTo>
                    <a:pt x="45440" y="47421"/>
                  </a:lnTo>
                  <a:lnTo>
                    <a:pt x="49390" y="47421"/>
                  </a:lnTo>
                  <a:lnTo>
                    <a:pt x="49390" y="39509"/>
                  </a:lnTo>
                  <a:lnTo>
                    <a:pt x="40803" y="32104"/>
                  </a:lnTo>
                  <a:lnTo>
                    <a:pt x="32591" y="24695"/>
                  </a:lnTo>
                  <a:lnTo>
                    <a:pt x="24383" y="17285"/>
                  </a:lnTo>
                  <a:lnTo>
                    <a:pt x="15811" y="9880"/>
                  </a:lnTo>
                  <a:lnTo>
                    <a:pt x="1968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6295610" y="7194524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1968" y="0"/>
                  </a:moveTo>
                  <a:lnTo>
                    <a:pt x="0" y="3949"/>
                  </a:lnTo>
                  <a:lnTo>
                    <a:pt x="1968" y="9880"/>
                  </a:lnTo>
                  <a:lnTo>
                    <a:pt x="5918" y="13830"/>
                  </a:lnTo>
                  <a:lnTo>
                    <a:pt x="11849" y="17779"/>
                  </a:lnTo>
                  <a:lnTo>
                    <a:pt x="19598" y="26303"/>
                  </a:lnTo>
                  <a:lnTo>
                    <a:pt x="27901" y="34082"/>
                  </a:lnTo>
                  <a:lnTo>
                    <a:pt x="36577" y="41120"/>
                  </a:lnTo>
                  <a:lnTo>
                    <a:pt x="45440" y="47421"/>
                  </a:lnTo>
                  <a:lnTo>
                    <a:pt x="49390" y="47421"/>
                  </a:lnTo>
                  <a:lnTo>
                    <a:pt x="49390" y="39509"/>
                  </a:lnTo>
                  <a:lnTo>
                    <a:pt x="40803" y="32104"/>
                  </a:lnTo>
                  <a:lnTo>
                    <a:pt x="24383" y="17285"/>
                  </a:lnTo>
                  <a:lnTo>
                    <a:pt x="15811" y="9880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6C2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295610" y="7194524"/>
              <a:ext cx="49530" cy="47625"/>
            </a:xfrm>
            <a:custGeom>
              <a:avLst/>
              <a:gdLst/>
              <a:ahLst/>
              <a:cxnLst/>
              <a:rect l="l" t="t" r="r" b="b"/>
              <a:pathLst>
                <a:path w="49529" h="47625">
                  <a:moveTo>
                    <a:pt x="1968" y="0"/>
                  </a:moveTo>
                  <a:lnTo>
                    <a:pt x="0" y="3949"/>
                  </a:lnTo>
                  <a:lnTo>
                    <a:pt x="1968" y="9880"/>
                  </a:lnTo>
                  <a:lnTo>
                    <a:pt x="5918" y="13830"/>
                  </a:lnTo>
                  <a:lnTo>
                    <a:pt x="11849" y="17779"/>
                  </a:lnTo>
                  <a:lnTo>
                    <a:pt x="19598" y="26303"/>
                  </a:lnTo>
                  <a:lnTo>
                    <a:pt x="27901" y="34082"/>
                  </a:lnTo>
                  <a:lnTo>
                    <a:pt x="36577" y="41120"/>
                  </a:lnTo>
                  <a:lnTo>
                    <a:pt x="45440" y="47421"/>
                  </a:lnTo>
                  <a:lnTo>
                    <a:pt x="49390" y="47421"/>
                  </a:lnTo>
                  <a:lnTo>
                    <a:pt x="49390" y="39509"/>
                  </a:lnTo>
                  <a:lnTo>
                    <a:pt x="40803" y="32104"/>
                  </a:lnTo>
                  <a:lnTo>
                    <a:pt x="32591" y="24695"/>
                  </a:lnTo>
                  <a:lnTo>
                    <a:pt x="24383" y="17285"/>
                  </a:lnTo>
                  <a:lnTo>
                    <a:pt x="15811" y="9880"/>
                  </a:lnTo>
                  <a:lnTo>
                    <a:pt x="1968" y="0"/>
                  </a:lnTo>
                  <a:close/>
                </a:path>
              </a:pathLst>
            </a:custGeom>
            <a:ln w="8229">
              <a:solidFill>
                <a:srgbClr val="F6C27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481" y="4700934"/>
              <a:ext cx="6283288" cy="3230380"/>
            </a:xfrm>
            <a:prstGeom prst="rect">
              <a:avLst/>
            </a:prstGeom>
          </p:spPr>
        </p:pic>
      </p:grpSp>
      <p:sp>
        <p:nvSpPr>
          <p:cNvPr id="37" name="object 37"/>
          <p:cNvSpPr txBox="1"/>
          <p:nvPr/>
        </p:nvSpPr>
        <p:spPr>
          <a:xfrm>
            <a:off x="1191981" y="6586965"/>
            <a:ext cx="542925" cy="5759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it-IT" sz="1100">
                <a:solidFill>
                  <a:srgbClr val="231F20"/>
                </a:solidFill>
                <a:latin typeface="Arial"/>
                <a:cs typeface="Arial"/>
              </a:rPr>
              <a:t>America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it-IT" sz="2200" b="1">
                <a:solidFill>
                  <a:srgbClr val="231F20"/>
                </a:solidFill>
                <a:latin typeface="Arial"/>
                <a:cs typeface="Arial"/>
              </a:rPr>
              <a:t>13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2780075" y="5589837"/>
            <a:ext cx="480695" cy="1949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lang="it-IT" sz="1100">
                <a:solidFill>
                  <a:srgbClr val="231F20"/>
                </a:solidFill>
                <a:latin typeface="Arial"/>
                <a:cs typeface="Arial"/>
              </a:rPr>
              <a:t>Europa</a:t>
            </a:r>
          </a:p>
        </p:txBody>
      </p:sp>
      <p:sp>
        <p:nvSpPr>
          <p:cNvPr id="39" name="object 39"/>
          <p:cNvSpPr txBox="1"/>
          <p:nvPr/>
        </p:nvSpPr>
        <p:spPr>
          <a:xfrm>
            <a:off x="2780075" y="5787332"/>
            <a:ext cx="339725" cy="3644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it-IT" sz="2200" b="1">
                <a:solidFill>
                  <a:srgbClr val="231F20"/>
                </a:solidFill>
                <a:latin typeface="Arial"/>
                <a:cs typeface="Arial"/>
              </a:rPr>
              <a:t>32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4589614" y="6744370"/>
            <a:ext cx="386080" cy="575945"/>
          </a:xfrm>
          <a:prstGeom prst="rect">
            <a:avLst/>
          </a:prstGeom>
        </p:spPr>
        <p:txBody>
          <a:bodyPr vert="horz" wrap="square" lIns="0" tIns="279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0"/>
              </a:spcBef>
            </a:pPr>
            <a:r>
              <a:rPr lang="it-IT" sz="1100">
                <a:solidFill>
                  <a:srgbClr val="231F20"/>
                </a:solidFill>
                <a:latin typeface="Arial"/>
                <a:cs typeface="Arial"/>
              </a:rPr>
              <a:t>Africa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it-IT" sz="2200" b="1">
                <a:solidFill>
                  <a:srgbClr val="231F20"/>
                </a:solidFill>
                <a:latin typeface="Arial"/>
                <a:cs typeface="Arial"/>
              </a:rPr>
              <a:t>18</a:t>
            </a:r>
          </a:p>
        </p:txBody>
      </p:sp>
      <p:sp>
        <p:nvSpPr>
          <p:cNvPr id="41" name="object 41"/>
          <p:cNvSpPr txBox="1"/>
          <p:nvPr/>
        </p:nvSpPr>
        <p:spPr>
          <a:xfrm>
            <a:off x="6161034" y="5990714"/>
            <a:ext cx="1168136" cy="730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1000"/>
              </a:lnSpc>
              <a:spcBef>
                <a:spcPts val="95"/>
              </a:spcBef>
            </a:pPr>
            <a:r>
              <a:rPr lang="it-IT" sz="1100" dirty="0">
                <a:solidFill>
                  <a:srgbClr val="231F20"/>
                </a:solidFill>
                <a:latin typeface="Arial"/>
                <a:cs typeface="Arial"/>
              </a:rPr>
              <a:t>Asia, Medio Oriente e Pacifico</a:t>
            </a: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lang="it-IT" sz="2200" b="1" dirty="0">
                <a:solidFill>
                  <a:srgbClr val="231F20"/>
                </a:solidFill>
                <a:latin typeface="Arial"/>
                <a:cs typeface="Arial"/>
              </a:rPr>
              <a:t>30</a:t>
            </a:r>
          </a:p>
        </p:txBody>
      </p:sp>
      <p:sp>
        <p:nvSpPr>
          <p:cNvPr id="42" name="object 42"/>
          <p:cNvSpPr txBox="1"/>
          <p:nvPr/>
        </p:nvSpPr>
        <p:spPr>
          <a:xfrm>
            <a:off x="1991377" y="8800669"/>
            <a:ext cx="3789679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it-IT" sz="1600" b="1" dirty="0">
                <a:solidFill>
                  <a:srgbClr val="231F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certification.bureauveritas.com</a:t>
            </a:r>
          </a:p>
        </p:txBody>
      </p:sp>
      <p:sp>
        <p:nvSpPr>
          <p:cNvPr id="43" name="object 43"/>
          <p:cNvSpPr/>
          <p:nvPr/>
        </p:nvSpPr>
        <p:spPr>
          <a:xfrm>
            <a:off x="3697204" y="8444356"/>
            <a:ext cx="378460" cy="242570"/>
          </a:xfrm>
          <a:custGeom>
            <a:avLst/>
            <a:gdLst/>
            <a:ahLst/>
            <a:cxnLst/>
            <a:rect l="l" t="t" r="r" b="b"/>
            <a:pathLst>
              <a:path w="378460" h="242570">
                <a:moveTo>
                  <a:pt x="369450" y="211620"/>
                </a:moveTo>
                <a:lnTo>
                  <a:pt x="8528" y="211620"/>
                </a:lnTo>
                <a:lnTo>
                  <a:pt x="5569" y="212940"/>
                </a:lnTo>
                <a:lnTo>
                  <a:pt x="3436" y="215074"/>
                </a:lnTo>
                <a:lnTo>
                  <a:pt x="1226" y="217398"/>
                </a:lnTo>
                <a:lnTo>
                  <a:pt x="125" y="219964"/>
                </a:lnTo>
                <a:lnTo>
                  <a:pt x="0" y="233895"/>
                </a:lnTo>
                <a:lnTo>
                  <a:pt x="1315" y="236829"/>
                </a:lnTo>
                <a:lnTo>
                  <a:pt x="5595" y="241096"/>
                </a:lnTo>
                <a:lnTo>
                  <a:pt x="8541" y="242443"/>
                </a:lnTo>
                <a:lnTo>
                  <a:pt x="369437" y="242443"/>
                </a:lnTo>
                <a:lnTo>
                  <a:pt x="372396" y="241096"/>
                </a:lnTo>
                <a:lnTo>
                  <a:pt x="376669" y="236816"/>
                </a:lnTo>
                <a:lnTo>
                  <a:pt x="377177" y="235699"/>
                </a:lnTo>
                <a:lnTo>
                  <a:pt x="10382" y="235699"/>
                </a:lnTo>
                <a:lnTo>
                  <a:pt x="9112" y="235127"/>
                </a:lnTo>
                <a:lnTo>
                  <a:pt x="7278" y="233286"/>
                </a:lnTo>
                <a:lnTo>
                  <a:pt x="6725" y="232029"/>
                </a:lnTo>
                <a:lnTo>
                  <a:pt x="6756" y="222008"/>
                </a:lnTo>
                <a:lnTo>
                  <a:pt x="7233" y="220853"/>
                </a:lnTo>
                <a:lnTo>
                  <a:pt x="8071" y="219964"/>
                </a:lnTo>
                <a:lnTo>
                  <a:pt x="9112" y="218909"/>
                </a:lnTo>
                <a:lnTo>
                  <a:pt x="10395" y="218338"/>
                </a:lnTo>
                <a:lnTo>
                  <a:pt x="377175" y="218338"/>
                </a:lnTo>
                <a:lnTo>
                  <a:pt x="376663" y="217208"/>
                </a:lnTo>
                <a:lnTo>
                  <a:pt x="372409" y="212940"/>
                </a:lnTo>
                <a:lnTo>
                  <a:pt x="369450" y="211620"/>
                </a:lnTo>
                <a:close/>
              </a:path>
              <a:path w="378460" h="242570">
                <a:moveTo>
                  <a:pt x="377175" y="218338"/>
                </a:moveTo>
                <a:lnTo>
                  <a:pt x="367583" y="218338"/>
                </a:lnTo>
                <a:lnTo>
                  <a:pt x="368853" y="218909"/>
                </a:lnTo>
                <a:lnTo>
                  <a:pt x="370707" y="220751"/>
                </a:lnTo>
                <a:lnTo>
                  <a:pt x="371253" y="222008"/>
                </a:lnTo>
                <a:lnTo>
                  <a:pt x="371253" y="232029"/>
                </a:lnTo>
                <a:lnTo>
                  <a:pt x="370694" y="233299"/>
                </a:lnTo>
                <a:lnTo>
                  <a:pt x="368865" y="235127"/>
                </a:lnTo>
                <a:lnTo>
                  <a:pt x="367595" y="235699"/>
                </a:lnTo>
                <a:lnTo>
                  <a:pt x="377177" y="235699"/>
                </a:lnTo>
                <a:lnTo>
                  <a:pt x="377997" y="233895"/>
                </a:lnTo>
                <a:lnTo>
                  <a:pt x="377910" y="219964"/>
                </a:lnTo>
                <a:lnTo>
                  <a:pt x="377175" y="218338"/>
                </a:lnTo>
                <a:close/>
              </a:path>
              <a:path w="378460" h="242570">
                <a:moveTo>
                  <a:pt x="245320" y="223088"/>
                </a:moveTo>
                <a:lnTo>
                  <a:pt x="130397" y="223088"/>
                </a:lnTo>
                <a:lnTo>
                  <a:pt x="128886" y="224586"/>
                </a:lnTo>
                <a:lnTo>
                  <a:pt x="128886" y="228307"/>
                </a:lnTo>
                <a:lnTo>
                  <a:pt x="130397" y="229819"/>
                </a:lnTo>
                <a:lnTo>
                  <a:pt x="245320" y="229819"/>
                </a:lnTo>
                <a:lnTo>
                  <a:pt x="246844" y="228307"/>
                </a:lnTo>
                <a:lnTo>
                  <a:pt x="246844" y="224586"/>
                </a:lnTo>
                <a:lnTo>
                  <a:pt x="245320" y="223088"/>
                </a:lnTo>
                <a:close/>
              </a:path>
              <a:path w="378460" h="242570">
                <a:moveTo>
                  <a:pt x="343021" y="0"/>
                </a:moveTo>
                <a:lnTo>
                  <a:pt x="34944" y="0"/>
                </a:lnTo>
                <a:lnTo>
                  <a:pt x="31998" y="1333"/>
                </a:lnTo>
                <a:lnTo>
                  <a:pt x="27731" y="5600"/>
                </a:lnTo>
                <a:lnTo>
                  <a:pt x="26410" y="8547"/>
                </a:lnTo>
                <a:lnTo>
                  <a:pt x="26410" y="211620"/>
                </a:lnTo>
                <a:lnTo>
                  <a:pt x="33154" y="211620"/>
                </a:lnTo>
                <a:lnTo>
                  <a:pt x="33154" y="10388"/>
                </a:lnTo>
                <a:lnTo>
                  <a:pt x="33725" y="9131"/>
                </a:lnTo>
                <a:lnTo>
                  <a:pt x="34614" y="8216"/>
                </a:lnTo>
                <a:lnTo>
                  <a:pt x="35541" y="7315"/>
                </a:lnTo>
                <a:lnTo>
                  <a:pt x="36824" y="6731"/>
                </a:lnTo>
                <a:lnTo>
                  <a:pt x="350761" y="6731"/>
                </a:lnTo>
                <a:lnTo>
                  <a:pt x="350247" y="5575"/>
                </a:lnTo>
                <a:lnTo>
                  <a:pt x="345980" y="1333"/>
                </a:lnTo>
                <a:lnTo>
                  <a:pt x="343021" y="0"/>
                </a:lnTo>
                <a:close/>
              </a:path>
              <a:path w="378460" h="242570">
                <a:moveTo>
                  <a:pt x="350761" y="6731"/>
                </a:moveTo>
                <a:lnTo>
                  <a:pt x="341179" y="6731"/>
                </a:lnTo>
                <a:lnTo>
                  <a:pt x="342449" y="7315"/>
                </a:lnTo>
                <a:lnTo>
                  <a:pt x="344265" y="9131"/>
                </a:lnTo>
                <a:lnTo>
                  <a:pt x="344831" y="10388"/>
                </a:lnTo>
                <a:lnTo>
                  <a:pt x="344837" y="211620"/>
                </a:lnTo>
                <a:lnTo>
                  <a:pt x="351568" y="211620"/>
                </a:lnTo>
                <a:lnTo>
                  <a:pt x="351568" y="8547"/>
                </a:lnTo>
                <a:lnTo>
                  <a:pt x="350761" y="6731"/>
                </a:lnTo>
                <a:close/>
              </a:path>
              <a:path w="378460" h="242570">
                <a:moveTo>
                  <a:pt x="333026" y="16192"/>
                </a:moveTo>
                <a:lnTo>
                  <a:pt x="44952" y="16192"/>
                </a:lnTo>
                <a:lnTo>
                  <a:pt x="43441" y="17716"/>
                </a:lnTo>
                <a:lnTo>
                  <a:pt x="43441" y="200634"/>
                </a:lnTo>
                <a:lnTo>
                  <a:pt x="44952" y="202145"/>
                </a:lnTo>
                <a:lnTo>
                  <a:pt x="333026" y="202145"/>
                </a:lnTo>
                <a:lnTo>
                  <a:pt x="334537" y="200634"/>
                </a:lnTo>
                <a:lnTo>
                  <a:pt x="334537" y="195402"/>
                </a:lnTo>
                <a:lnTo>
                  <a:pt x="50184" y="195402"/>
                </a:lnTo>
                <a:lnTo>
                  <a:pt x="50184" y="22936"/>
                </a:lnTo>
                <a:lnTo>
                  <a:pt x="334537" y="22936"/>
                </a:lnTo>
                <a:lnTo>
                  <a:pt x="334537" y="17716"/>
                </a:lnTo>
                <a:lnTo>
                  <a:pt x="333026" y="16192"/>
                </a:lnTo>
                <a:close/>
              </a:path>
              <a:path w="378460" h="242570">
                <a:moveTo>
                  <a:pt x="334537" y="22936"/>
                </a:moveTo>
                <a:lnTo>
                  <a:pt x="327806" y="22936"/>
                </a:lnTo>
                <a:lnTo>
                  <a:pt x="327806" y="195402"/>
                </a:lnTo>
                <a:lnTo>
                  <a:pt x="334537" y="195402"/>
                </a:lnTo>
                <a:lnTo>
                  <a:pt x="334537" y="22936"/>
                </a:lnTo>
                <a:close/>
              </a:path>
            </a:pathLst>
          </a:custGeom>
          <a:solidFill>
            <a:srgbClr val="3038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08B2D64-4363-7EE6-F267-34F9E9F08FAB}"/>
              </a:ext>
            </a:extLst>
          </p:cNvPr>
          <p:cNvSpPr/>
          <p:nvPr/>
        </p:nvSpPr>
        <p:spPr>
          <a:xfrm>
            <a:off x="0" y="10035540"/>
            <a:ext cx="7772400" cy="45719"/>
          </a:xfrm>
          <a:prstGeom prst="rect">
            <a:avLst/>
          </a:prstGeom>
          <a:solidFill>
            <a:srgbClr val="00049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D1839"/>
      </a:hlink>
      <a:folHlink>
        <a:srgbClr val="BD18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C05F386ACDDFD4682F082921314511F" ma:contentTypeVersion="19" ma:contentTypeDescription="Ein neues Dokument erstellen." ma:contentTypeScope="" ma:versionID="e320262d90527196f15be07ecfa1f2ce">
  <xsd:schema xmlns:xsd="http://www.w3.org/2001/XMLSchema" xmlns:xs="http://www.w3.org/2001/XMLSchema" xmlns:p="http://schemas.microsoft.com/office/2006/metadata/properties" xmlns:ns2="ebd29254-1fcb-4b3e-b525-8c589dd8533b" xmlns:ns3="149c5215-a649-4963-b853-cd30be7dc07b" targetNamespace="http://schemas.microsoft.com/office/2006/metadata/properties" ma:root="true" ma:fieldsID="2afea6e77191d66755263afa9b9b9c87" ns2:_="" ns3:_="">
    <xsd:import namespace="ebd29254-1fcb-4b3e-b525-8c589dd8533b"/>
    <xsd:import namespace="149c5215-a649-4963-b853-cd30be7dc0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29254-1fcb-4b3e-b525-8c589dd853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fc58c574-80af-415f-8f56-7478d336fa4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9c5215-a649-4963-b853-cd30be7dc0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5447f422-6e75-433c-82e5-206a6ce57f42}" ma:internalName="TaxCatchAll" ma:showField="CatchAllData" ma:web="149c5215-a649-4963-b853-cd30be7dc0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d29254-1fcb-4b3e-b525-8c589dd8533b">
      <Terms xmlns="http://schemas.microsoft.com/office/infopath/2007/PartnerControls"/>
    </lcf76f155ced4ddcb4097134ff3c332f>
    <TaxCatchAll xmlns="149c5215-a649-4963-b853-cd30be7dc07b" xsi:nil="true"/>
  </documentManagement>
</p:properties>
</file>

<file path=customXml/itemProps1.xml><?xml version="1.0" encoding="utf-8"?>
<ds:datastoreItem xmlns:ds="http://schemas.openxmlformats.org/officeDocument/2006/customXml" ds:itemID="{32C2BC74-803B-425F-9674-AF4DD645612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7AEB3E-01B1-42DB-B1B5-C37688FFB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29254-1fcb-4b3e-b525-8c589dd8533b"/>
    <ds:schemaRef ds:uri="149c5215-a649-4963-b853-cd30be7dc0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5309FB-FC27-43A2-9716-8ACDC0296341}">
  <ds:schemaRefs>
    <ds:schemaRef ds:uri="http://schemas.microsoft.com/office/2006/metadata/properties"/>
    <ds:schemaRef ds:uri="http://schemas.microsoft.com/office/infopath/2007/PartnerControls"/>
    <ds:schemaRef ds:uri="ebd29254-1fcb-4b3e-b525-8c589dd8533b"/>
    <ds:schemaRef ds:uri="149c5215-a649-4963-b853-cd30be7dc07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</TotalTime>
  <Words>1867</Words>
  <Application>Microsoft Office PowerPoint</Application>
  <PresentationFormat>Custom</PresentationFormat>
  <Paragraphs>212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BureauVeritas ExtBd UltCond</vt:lpstr>
      <vt:lpstr>BureauVeritas Thin UltCond</vt:lpstr>
      <vt:lpstr>Calibri</vt:lpstr>
      <vt:lpstr>Times New Roman</vt:lpstr>
      <vt:lpstr>Office Theme</vt:lpstr>
      <vt:lpstr>COME PROMUOVERE LA VOSTRA CERTIFICAZIONE</vt:lpstr>
      <vt:lpstr>COME E DOVE</vt:lpstr>
      <vt:lpstr>MARCHI DI CERTIFICAZIONE</vt:lpstr>
      <vt:lpstr>FATE  CONOSCERE  LA VOSTRA ECCELLENZA</vt:lpstr>
      <vt:lpstr>LINEE GUIDA GRAFICHE  PER L’USO DEL MARCHIO DI CERTIFICAZIONE  DIMENSIONI E COMPOSIZIONE </vt:lpstr>
      <vt:lpstr>PER LA STAMPA</vt:lpstr>
      <vt:lpstr>COMUNICAZIONE DIGITALE COSA FARE E COSA NON FARE</vt:lpstr>
      <vt:lpstr>IN CHE MODO BUREAU VERITAS PUÒ AIUTARVI  A PROMUOVERE LA VOSTRA CERTIFICAZIONE?</vt:lpstr>
      <vt:lpstr>BUREAU VERITAS LEADER GLOBALE DELLA CERTIFICAZIONE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PROMOTE YOUR CERTIFICATION</dc:title>
  <cp:lastModifiedBy>Emanuela Donato</cp:lastModifiedBy>
  <cp:revision>14</cp:revision>
  <dcterms:created xsi:type="dcterms:W3CDTF">2023-07-25T13:39:18Z</dcterms:created>
  <dcterms:modified xsi:type="dcterms:W3CDTF">2025-01-02T14:01:16Z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2023-07-21T00:00:00Z</vt:filetime>
  </property>
  <property fmtid="{D5CDD505-2E9C-101B-9397-08002B2CF9AE}" pid="3" name="Creator">
    <vt:lpwstr>Adobe InDesign 18.9 (Windows)</vt:lpwstr>
  </property>
  <property fmtid="{D5CDD505-2E9C-101B-9397-08002B2CF9AE}" pid="4" name="LastSaved">
    <vt:filetime>2023-07-25T00:00:00Z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0x0101003C05F386ACDDFD4682F082921314511F</vt:lpwstr>
  </property>
  <property fmtid="{D5CDD505-2E9C-101B-9397-08002B2CF9AE}" pid="7" name="MSIP_Label_39903d81-26ea-446d-9b9f-b42e2424be19_Enabled">
    <vt:lpwstr>true</vt:lpwstr>
  </property>
  <property fmtid="{D5CDD505-2E9C-101B-9397-08002B2CF9AE}" pid="8" name="MSIP_Label_39903d81-26ea-446d-9b9f-b42e2424be19_SetDate">
    <vt:lpwstr>2023-07-26T11:32:26Z</vt:lpwstr>
  </property>
  <property fmtid="{D5CDD505-2E9C-101B-9397-08002B2CF9AE}" pid="9" name="MSIP_Label_39903d81-26ea-446d-9b9f-b42e2424be19_Method">
    <vt:lpwstr>Standard</vt:lpwstr>
  </property>
  <property fmtid="{D5CDD505-2E9C-101B-9397-08002B2CF9AE}" pid="10" name="MSIP_Label_39903d81-26ea-446d-9b9f-b42e2424be19_Name">
    <vt:lpwstr>C2 Internal SWE</vt:lpwstr>
  </property>
  <property fmtid="{D5CDD505-2E9C-101B-9397-08002B2CF9AE}" pid="11" name="MSIP_Label_39903d81-26ea-446d-9b9f-b42e2424be19_SiteId">
    <vt:lpwstr>fffad414-b6a3-4f32-a9bd-42d28fc811f1</vt:lpwstr>
  </property>
  <property fmtid="{D5CDD505-2E9C-101B-9397-08002B2CF9AE}" pid="12" name="MSIP_Label_39903d81-26ea-446d-9b9f-b42e2424be19_ActionId">
    <vt:lpwstr>cccf5916-c03b-4077-a597-b0e6f51d8b36</vt:lpwstr>
  </property>
  <property fmtid="{D5CDD505-2E9C-101B-9397-08002B2CF9AE}" pid="13" name="MSIP_Label_39903d81-26ea-446d-9b9f-b42e2424be19_ContentBits">
    <vt:lpwstr>2</vt:lpwstr>
  </property>
  <property fmtid="{D5CDD505-2E9C-101B-9397-08002B2CF9AE}" pid="14" name="ClassificationContentMarkingFooterLocations">
    <vt:lpwstr>Office Theme:8</vt:lpwstr>
  </property>
  <property fmtid="{D5CDD505-2E9C-101B-9397-08002B2CF9AE}" pid="15" name="ClassificationContentMarkingFooterText">
    <vt:lpwstr>Bureau Veritas Group | C2 - Internal</vt:lpwstr>
  </property>
  <property fmtid="{D5CDD505-2E9C-101B-9397-08002B2CF9AE}" pid="16" name="MediaServiceImageTags">
    <vt:lpwstr/>
  </property>
</Properties>
</file>